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3" r:id="rId6"/>
    <p:sldMasterId id="2147483685" r:id="rId7"/>
    <p:sldMasterId id="2147483711" r:id="rId8"/>
  </p:sldMasterIdLst>
  <p:notesMasterIdLst>
    <p:notesMasterId r:id="rId36"/>
  </p:notesMasterIdLst>
  <p:sldIdLst>
    <p:sldId id="562" r:id="rId9"/>
    <p:sldId id="256" r:id="rId10"/>
    <p:sldId id="257" r:id="rId11"/>
    <p:sldId id="258" r:id="rId12"/>
    <p:sldId id="259" r:id="rId13"/>
    <p:sldId id="260" r:id="rId14"/>
    <p:sldId id="261" r:id="rId15"/>
    <p:sldId id="262" r:id="rId16"/>
    <p:sldId id="263" r:id="rId17"/>
    <p:sldId id="264" r:id="rId18"/>
    <p:sldId id="265" r:id="rId19"/>
    <p:sldId id="266" r:id="rId20"/>
    <p:sldId id="548" r:id="rId21"/>
    <p:sldId id="549" r:id="rId22"/>
    <p:sldId id="550" r:id="rId23"/>
    <p:sldId id="551" r:id="rId24"/>
    <p:sldId id="552" r:id="rId25"/>
    <p:sldId id="553" r:id="rId26"/>
    <p:sldId id="554" r:id="rId27"/>
    <p:sldId id="555" r:id="rId28"/>
    <p:sldId id="556" r:id="rId29"/>
    <p:sldId id="557" r:id="rId30"/>
    <p:sldId id="558" r:id="rId31"/>
    <p:sldId id="559" r:id="rId32"/>
    <p:sldId id="560" r:id="rId33"/>
    <p:sldId id="561" r:id="rId34"/>
    <p:sldId id="271" r:id="rId3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EF37F3-A84E-47A9-9F7F-EB8D538D43D0}" v="39" dt="2026-05-11T00:00:38.7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56" y="6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21" Type="http://schemas.openxmlformats.org/officeDocument/2006/relationships/slide" Target="slides/slide13.xml"/><Relationship Id="rId34" Type="http://schemas.openxmlformats.org/officeDocument/2006/relationships/slide" Target="slides/slide26.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i Utgé-Royo" userId="705bab2c-7445-4187-a742-9287bcfc19f8" providerId="ADAL" clId="{D4765302-17E6-4E06-9C09-DCE91E8832E9}"/>
    <pc:docChg chg="undo custSel addSld delSld modSld sldOrd delMainMaster">
      <pc:chgData name="Jordi Utgé-Royo" userId="705bab2c-7445-4187-a742-9287bcfc19f8" providerId="ADAL" clId="{D4765302-17E6-4E06-9C09-DCE91E8832E9}" dt="2026-05-11T00:04:30.270" v="276" actId="1076"/>
      <pc:docMkLst>
        <pc:docMk/>
      </pc:docMkLst>
      <pc:sldChg chg="add del setBg">
        <pc:chgData name="Jordi Utgé-Royo" userId="705bab2c-7445-4187-a742-9287bcfc19f8" providerId="ADAL" clId="{D4765302-17E6-4E06-9C09-DCE91E8832E9}" dt="2026-05-10T23:51:20.431" v="225"/>
        <pc:sldMkLst>
          <pc:docMk/>
          <pc:sldMk cId="0" sldId="256"/>
        </pc:sldMkLst>
      </pc:sldChg>
      <pc:sldChg chg="add del setBg">
        <pc:chgData name="Jordi Utgé-Royo" userId="705bab2c-7445-4187-a742-9287bcfc19f8" providerId="ADAL" clId="{D4765302-17E6-4E06-9C09-DCE91E8832E9}" dt="2026-05-10T23:51:20.431" v="225"/>
        <pc:sldMkLst>
          <pc:docMk/>
          <pc:sldMk cId="0" sldId="257"/>
        </pc:sldMkLst>
      </pc:sldChg>
      <pc:sldChg chg="add del setBg">
        <pc:chgData name="Jordi Utgé-Royo" userId="705bab2c-7445-4187-a742-9287bcfc19f8" providerId="ADAL" clId="{D4765302-17E6-4E06-9C09-DCE91E8832E9}" dt="2026-05-10T23:51:20.431" v="225"/>
        <pc:sldMkLst>
          <pc:docMk/>
          <pc:sldMk cId="0" sldId="258"/>
        </pc:sldMkLst>
      </pc:sldChg>
      <pc:sldChg chg="add del setBg">
        <pc:chgData name="Jordi Utgé-Royo" userId="705bab2c-7445-4187-a742-9287bcfc19f8" providerId="ADAL" clId="{D4765302-17E6-4E06-9C09-DCE91E8832E9}" dt="2026-05-10T23:51:20.431" v="225"/>
        <pc:sldMkLst>
          <pc:docMk/>
          <pc:sldMk cId="0" sldId="259"/>
        </pc:sldMkLst>
      </pc:sldChg>
      <pc:sldChg chg="add del setBg">
        <pc:chgData name="Jordi Utgé-Royo" userId="705bab2c-7445-4187-a742-9287bcfc19f8" providerId="ADAL" clId="{D4765302-17E6-4E06-9C09-DCE91E8832E9}" dt="2026-05-10T23:51:20.431" v="225"/>
        <pc:sldMkLst>
          <pc:docMk/>
          <pc:sldMk cId="0" sldId="260"/>
        </pc:sldMkLst>
      </pc:sldChg>
      <pc:sldChg chg="add del setBg">
        <pc:chgData name="Jordi Utgé-Royo" userId="705bab2c-7445-4187-a742-9287bcfc19f8" providerId="ADAL" clId="{D4765302-17E6-4E06-9C09-DCE91E8832E9}" dt="2026-05-10T23:51:20.431" v="225"/>
        <pc:sldMkLst>
          <pc:docMk/>
          <pc:sldMk cId="0" sldId="261"/>
        </pc:sldMkLst>
      </pc:sldChg>
      <pc:sldChg chg="add del setBg">
        <pc:chgData name="Jordi Utgé-Royo" userId="705bab2c-7445-4187-a742-9287bcfc19f8" providerId="ADAL" clId="{D4765302-17E6-4E06-9C09-DCE91E8832E9}" dt="2026-05-10T23:51:20.431" v="225"/>
        <pc:sldMkLst>
          <pc:docMk/>
          <pc:sldMk cId="0" sldId="262"/>
        </pc:sldMkLst>
      </pc:sldChg>
      <pc:sldChg chg="add del setBg">
        <pc:chgData name="Jordi Utgé-Royo" userId="705bab2c-7445-4187-a742-9287bcfc19f8" providerId="ADAL" clId="{D4765302-17E6-4E06-9C09-DCE91E8832E9}" dt="2026-05-10T23:51:20.431" v="225"/>
        <pc:sldMkLst>
          <pc:docMk/>
          <pc:sldMk cId="0" sldId="263"/>
        </pc:sldMkLst>
      </pc:sldChg>
      <pc:sldChg chg="add del setBg">
        <pc:chgData name="Jordi Utgé-Royo" userId="705bab2c-7445-4187-a742-9287bcfc19f8" providerId="ADAL" clId="{D4765302-17E6-4E06-9C09-DCE91E8832E9}" dt="2026-05-10T23:51:20.431" v="225"/>
        <pc:sldMkLst>
          <pc:docMk/>
          <pc:sldMk cId="0" sldId="264"/>
        </pc:sldMkLst>
      </pc:sldChg>
      <pc:sldChg chg="add del setBg">
        <pc:chgData name="Jordi Utgé-Royo" userId="705bab2c-7445-4187-a742-9287bcfc19f8" providerId="ADAL" clId="{D4765302-17E6-4E06-9C09-DCE91E8832E9}" dt="2026-05-10T23:51:20.431" v="225"/>
        <pc:sldMkLst>
          <pc:docMk/>
          <pc:sldMk cId="0" sldId="265"/>
        </pc:sldMkLst>
      </pc:sldChg>
      <pc:sldChg chg="add del setBg">
        <pc:chgData name="Jordi Utgé-Royo" userId="705bab2c-7445-4187-a742-9287bcfc19f8" providerId="ADAL" clId="{D4765302-17E6-4E06-9C09-DCE91E8832E9}" dt="2026-05-10T23:51:20.431" v="225"/>
        <pc:sldMkLst>
          <pc:docMk/>
          <pc:sldMk cId="0" sldId="266"/>
        </pc:sldMkLst>
      </pc:sldChg>
      <pc:sldChg chg="addSp delSp modSp add mod">
        <pc:chgData name="Jordi Utgé-Royo" userId="705bab2c-7445-4187-a742-9287bcfc19f8" providerId="ADAL" clId="{D4765302-17E6-4E06-9C09-DCE91E8832E9}" dt="2026-05-10T23:50:10.215" v="220" actId="1076"/>
        <pc:sldMkLst>
          <pc:docMk/>
          <pc:sldMk cId="3033582125" sldId="271"/>
        </pc:sldMkLst>
        <pc:spChg chg="add mod">
          <ac:chgData name="Jordi Utgé-Royo" userId="705bab2c-7445-4187-a742-9287bcfc19f8" providerId="ADAL" clId="{D4765302-17E6-4E06-9C09-DCE91E8832E9}" dt="2026-05-10T23:50:10.215" v="220" actId="1076"/>
          <ac:spMkLst>
            <pc:docMk/>
            <pc:sldMk cId="3033582125" sldId="271"/>
            <ac:spMk id="3" creationId="{21852140-BFB1-275E-6489-8B33372601FA}"/>
          </ac:spMkLst>
        </pc:spChg>
        <pc:spChg chg="mod">
          <ac:chgData name="Jordi Utgé-Royo" userId="705bab2c-7445-4187-a742-9287bcfc19f8" providerId="ADAL" clId="{D4765302-17E6-4E06-9C09-DCE91E8832E9}" dt="2026-05-10T23:49:59.756" v="219" actId="20577"/>
          <ac:spMkLst>
            <pc:docMk/>
            <pc:sldMk cId="3033582125" sldId="271"/>
            <ac:spMk id="7" creationId="{0D309D9D-ED4C-4528-97C6-FC6A4D6F2622}"/>
          </ac:spMkLst>
        </pc:spChg>
        <pc:picChg chg="add del mod">
          <ac:chgData name="Jordi Utgé-Royo" userId="705bab2c-7445-4187-a742-9287bcfc19f8" providerId="ADAL" clId="{D4765302-17E6-4E06-9C09-DCE91E8832E9}" dt="2026-05-10T23:48:28.600" v="173" actId="478"/>
          <ac:picMkLst>
            <pc:docMk/>
            <pc:sldMk cId="3033582125" sldId="271"/>
            <ac:picMk id="2" creationId="{CBDD2BCF-143D-7195-1019-5D7AD0A311E0}"/>
          </ac:picMkLst>
        </pc:picChg>
        <pc:picChg chg="mod">
          <ac:chgData name="Jordi Utgé-Royo" userId="705bab2c-7445-4187-a742-9287bcfc19f8" providerId="ADAL" clId="{D4765302-17E6-4E06-9C09-DCE91E8832E9}" dt="2026-05-07T14:11:28.451" v="83" actId="1076"/>
          <ac:picMkLst>
            <pc:docMk/>
            <pc:sldMk cId="3033582125" sldId="271"/>
            <ac:picMk id="4" creationId="{D9C2E512-0912-444C-8EC2-7F4EA3172441}"/>
          </ac:picMkLst>
        </pc:picChg>
        <pc:picChg chg="mod modCrop">
          <ac:chgData name="Jordi Utgé-Royo" userId="705bab2c-7445-4187-a742-9287bcfc19f8" providerId="ADAL" clId="{D4765302-17E6-4E06-9C09-DCE91E8832E9}" dt="2026-05-07T15:35:47.011" v="134" actId="1076"/>
          <ac:picMkLst>
            <pc:docMk/>
            <pc:sldMk cId="3033582125" sldId="271"/>
            <ac:picMk id="9" creationId="{AC143BF5-65A0-482F-AAC7-A936EC5F4213}"/>
          </ac:picMkLst>
        </pc:picChg>
      </pc:sldChg>
      <pc:sldChg chg="add del ord">
        <pc:chgData name="Jordi Utgé-Royo" userId="705bab2c-7445-4187-a742-9287bcfc19f8" providerId="ADAL" clId="{D4765302-17E6-4E06-9C09-DCE91E8832E9}" dt="2026-05-11T00:02:03.709" v="233" actId="47"/>
        <pc:sldMkLst>
          <pc:docMk/>
          <pc:sldMk cId="1524659149" sldId="274"/>
        </pc:sldMkLst>
      </pc:sldChg>
      <pc:sldChg chg="addSp delSp modSp del mod">
        <pc:chgData name="Jordi Utgé-Royo" userId="705bab2c-7445-4187-a742-9287bcfc19f8" providerId="ADAL" clId="{D4765302-17E6-4E06-9C09-DCE91E8832E9}" dt="2026-05-10T23:55:27.476" v="228" actId="47"/>
        <pc:sldMkLst>
          <pc:docMk/>
          <pc:sldMk cId="1931680677" sldId="547"/>
        </pc:sldMkLst>
      </pc:sldChg>
      <pc:sldChg chg="add">
        <pc:chgData name="Jordi Utgé-Royo" userId="705bab2c-7445-4187-a742-9287bcfc19f8" providerId="ADAL" clId="{D4765302-17E6-4E06-9C09-DCE91E8832E9}" dt="2026-05-10T23:53:55.596" v="226"/>
        <pc:sldMkLst>
          <pc:docMk/>
          <pc:sldMk cId="2584984955" sldId="548"/>
        </pc:sldMkLst>
      </pc:sldChg>
      <pc:sldChg chg="add">
        <pc:chgData name="Jordi Utgé-Royo" userId="705bab2c-7445-4187-a742-9287bcfc19f8" providerId="ADAL" clId="{D4765302-17E6-4E06-9C09-DCE91E8832E9}" dt="2026-05-10T23:53:55.596" v="226"/>
        <pc:sldMkLst>
          <pc:docMk/>
          <pc:sldMk cId="3803816202" sldId="549"/>
        </pc:sldMkLst>
      </pc:sldChg>
      <pc:sldChg chg="add">
        <pc:chgData name="Jordi Utgé-Royo" userId="705bab2c-7445-4187-a742-9287bcfc19f8" providerId="ADAL" clId="{D4765302-17E6-4E06-9C09-DCE91E8832E9}" dt="2026-05-10T23:53:55.596" v="226"/>
        <pc:sldMkLst>
          <pc:docMk/>
          <pc:sldMk cId="1956535529" sldId="550"/>
        </pc:sldMkLst>
      </pc:sldChg>
      <pc:sldChg chg="add">
        <pc:chgData name="Jordi Utgé-Royo" userId="705bab2c-7445-4187-a742-9287bcfc19f8" providerId="ADAL" clId="{D4765302-17E6-4E06-9C09-DCE91E8832E9}" dt="2026-05-10T23:53:55.596" v="226"/>
        <pc:sldMkLst>
          <pc:docMk/>
          <pc:sldMk cId="2663797300" sldId="551"/>
        </pc:sldMkLst>
      </pc:sldChg>
      <pc:sldChg chg="add">
        <pc:chgData name="Jordi Utgé-Royo" userId="705bab2c-7445-4187-a742-9287bcfc19f8" providerId="ADAL" clId="{D4765302-17E6-4E06-9C09-DCE91E8832E9}" dt="2026-05-10T23:54:48.350" v="227"/>
        <pc:sldMkLst>
          <pc:docMk/>
          <pc:sldMk cId="0" sldId="552"/>
        </pc:sldMkLst>
      </pc:sldChg>
      <pc:sldChg chg="add">
        <pc:chgData name="Jordi Utgé-Royo" userId="705bab2c-7445-4187-a742-9287bcfc19f8" providerId="ADAL" clId="{D4765302-17E6-4E06-9C09-DCE91E8832E9}" dt="2026-05-10T23:54:48.350" v="227"/>
        <pc:sldMkLst>
          <pc:docMk/>
          <pc:sldMk cId="0" sldId="553"/>
        </pc:sldMkLst>
      </pc:sldChg>
      <pc:sldChg chg="add">
        <pc:chgData name="Jordi Utgé-Royo" userId="705bab2c-7445-4187-a742-9287bcfc19f8" providerId="ADAL" clId="{D4765302-17E6-4E06-9C09-DCE91E8832E9}" dt="2026-05-10T23:54:48.350" v="227"/>
        <pc:sldMkLst>
          <pc:docMk/>
          <pc:sldMk cId="0" sldId="554"/>
        </pc:sldMkLst>
      </pc:sldChg>
      <pc:sldChg chg="add">
        <pc:chgData name="Jordi Utgé-Royo" userId="705bab2c-7445-4187-a742-9287bcfc19f8" providerId="ADAL" clId="{D4765302-17E6-4E06-9C09-DCE91E8832E9}" dt="2026-05-10T23:54:48.350" v="227"/>
        <pc:sldMkLst>
          <pc:docMk/>
          <pc:sldMk cId="0" sldId="555"/>
        </pc:sldMkLst>
      </pc:sldChg>
      <pc:sldChg chg="add">
        <pc:chgData name="Jordi Utgé-Royo" userId="705bab2c-7445-4187-a742-9287bcfc19f8" providerId="ADAL" clId="{D4765302-17E6-4E06-9C09-DCE91E8832E9}" dt="2026-05-10T23:54:48.350" v="227"/>
        <pc:sldMkLst>
          <pc:docMk/>
          <pc:sldMk cId="0" sldId="556"/>
        </pc:sldMkLst>
      </pc:sldChg>
      <pc:sldChg chg="add">
        <pc:chgData name="Jordi Utgé-Royo" userId="705bab2c-7445-4187-a742-9287bcfc19f8" providerId="ADAL" clId="{D4765302-17E6-4E06-9C09-DCE91E8832E9}" dt="2026-05-10T23:54:48.350" v="227"/>
        <pc:sldMkLst>
          <pc:docMk/>
          <pc:sldMk cId="0" sldId="557"/>
        </pc:sldMkLst>
      </pc:sldChg>
      <pc:sldChg chg="add">
        <pc:chgData name="Jordi Utgé-Royo" userId="705bab2c-7445-4187-a742-9287bcfc19f8" providerId="ADAL" clId="{D4765302-17E6-4E06-9C09-DCE91E8832E9}" dt="2026-05-10T23:54:48.350" v="227"/>
        <pc:sldMkLst>
          <pc:docMk/>
          <pc:sldMk cId="0" sldId="558"/>
        </pc:sldMkLst>
      </pc:sldChg>
      <pc:sldChg chg="add">
        <pc:chgData name="Jordi Utgé-Royo" userId="705bab2c-7445-4187-a742-9287bcfc19f8" providerId="ADAL" clId="{D4765302-17E6-4E06-9C09-DCE91E8832E9}" dt="2026-05-10T23:54:48.350" v="227"/>
        <pc:sldMkLst>
          <pc:docMk/>
          <pc:sldMk cId="0" sldId="559"/>
        </pc:sldMkLst>
      </pc:sldChg>
      <pc:sldChg chg="add">
        <pc:chgData name="Jordi Utgé-Royo" userId="705bab2c-7445-4187-a742-9287bcfc19f8" providerId="ADAL" clId="{D4765302-17E6-4E06-9C09-DCE91E8832E9}" dt="2026-05-10T23:54:48.350" v="227"/>
        <pc:sldMkLst>
          <pc:docMk/>
          <pc:sldMk cId="0" sldId="560"/>
        </pc:sldMkLst>
      </pc:sldChg>
      <pc:sldChg chg="add">
        <pc:chgData name="Jordi Utgé-Royo" userId="705bab2c-7445-4187-a742-9287bcfc19f8" providerId="ADAL" clId="{D4765302-17E6-4E06-9C09-DCE91E8832E9}" dt="2026-05-10T23:54:48.350" v="227"/>
        <pc:sldMkLst>
          <pc:docMk/>
          <pc:sldMk cId="0" sldId="561"/>
        </pc:sldMkLst>
      </pc:sldChg>
      <pc:sldChg chg="addSp modSp add mod">
        <pc:chgData name="Jordi Utgé-Royo" userId="705bab2c-7445-4187-a742-9287bcfc19f8" providerId="ADAL" clId="{D4765302-17E6-4E06-9C09-DCE91E8832E9}" dt="2026-05-11T00:04:30.270" v="276" actId="1076"/>
        <pc:sldMkLst>
          <pc:docMk/>
          <pc:sldMk cId="0" sldId="562"/>
        </pc:sldMkLst>
        <pc:spChg chg="mod">
          <ac:chgData name="Jordi Utgé-Royo" userId="705bab2c-7445-4187-a742-9287bcfc19f8" providerId="ADAL" clId="{D4765302-17E6-4E06-9C09-DCE91E8832E9}" dt="2026-05-11T00:04:17.658" v="273" actId="1076"/>
          <ac:spMkLst>
            <pc:docMk/>
            <pc:sldMk cId="0" sldId="562"/>
            <ac:spMk id="96" creationId="{00000000-0000-0000-0000-000000000000}"/>
          </ac:spMkLst>
        </pc:spChg>
        <pc:spChg chg="mod">
          <ac:chgData name="Jordi Utgé-Royo" userId="705bab2c-7445-4187-a742-9287bcfc19f8" providerId="ADAL" clId="{D4765302-17E6-4E06-9C09-DCE91E8832E9}" dt="2026-05-11T00:04:30.270" v="276" actId="1076"/>
          <ac:spMkLst>
            <pc:docMk/>
            <pc:sldMk cId="0" sldId="562"/>
            <ac:spMk id="97" creationId="{00000000-0000-0000-0000-000000000000}"/>
          </ac:spMkLst>
        </pc:spChg>
        <pc:picChg chg="add mod">
          <ac:chgData name="Jordi Utgé-Royo" userId="705bab2c-7445-4187-a742-9287bcfc19f8" providerId="ADAL" clId="{D4765302-17E6-4E06-9C09-DCE91E8832E9}" dt="2026-05-11T00:04:27.889" v="275" actId="1076"/>
          <ac:picMkLst>
            <pc:docMk/>
            <pc:sldMk cId="0" sldId="562"/>
            <ac:picMk id="3" creationId="{95A46BE2-2D7C-E69C-DDEB-54A6151E82F7}"/>
          </ac:picMkLst>
        </pc:picChg>
      </pc:sldChg>
      <pc:sldMasterChg chg="del delSldLayout">
        <pc:chgData name="Jordi Utgé-Royo" userId="705bab2c-7445-4187-a742-9287bcfc19f8" providerId="ADAL" clId="{D4765302-17E6-4E06-9C09-DCE91E8832E9}" dt="2026-05-11T00:02:03.709" v="233" actId="47"/>
        <pc:sldMasterMkLst>
          <pc:docMk/>
          <pc:sldMasterMk cId="3020673265" sldId="2147483697"/>
        </pc:sldMasterMkLst>
        <pc:sldLayoutChg chg="del">
          <pc:chgData name="Jordi Utgé-Royo" userId="705bab2c-7445-4187-a742-9287bcfc19f8" providerId="ADAL" clId="{D4765302-17E6-4E06-9C09-DCE91E8832E9}" dt="2026-05-11T00:02:03.709" v="233" actId="47"/>
          <pc:sldLayoutMkLst>
            <pc:docMk/>
            <pc:sldMasterMk cId="3020673265" sldId="2147483697"/>
            <pc:sldLayoutMk cId="404022399" sldId="2147483698"/>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3894658910" sldId="2147483699"/>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1076934422" sldId="2147483700"/>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3400155030" sldId="2147483701"/>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3856896331" sldId="2147483702"/>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1148284487" sldId="2147483703"/>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3170464743" sldId="2147483704"/>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168938783" sldId="2147483705"/>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3089603362" sldId="2147483706"/>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86026911" sldId="2147483707"/>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2451379502" sldId="2147483708"/>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3319008023" sldId="2147483709"/>
          </pc:sldLayoutMkLst>
        </pc:sldLayoutChg>
        <pc:sldLayoutChg chg="del">
          <pc:chgData name="Jordi Utgé-Royo" userId="705bab2c-7445-4187-a742-9287bcfc19f8" providerId="ADAL" clId="{D4765302-17E6-4E06-9C09-DCE91E8832E9}" dt="2026-05-11T00:02:03.709" v="233" actId="47"/>
          <pc:sldLayoutMkLst>
            <pc:docMk/>
            <pc:sldMasterMk cId="3020673265" sldId="2147483697"/>
            <pc:sldLayoutMk cId="4006142617" sldId="214748371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C6A204-9A14-4638-8DD4-1CD08F841834}" type="datetimeFigureOut">
              <a:rPr lang="fr-CA" smtClean="0"/>
              <a:t>2026-05-10</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E26D68-C9DD-4A60-A7B8-C225EBCF7609}" type="slidenum">
              <a:rPr lang="fr-CA" smtClean="0"/>
              <a:t>‹N°›</a:t>
            </a:fld>
            <a:endParaRPr lang="fr-CA"/>
          </a:p>
        </p:txBody>
      </p:sp>
    </p:spTree>
    <p:extLst>
      <p:ext uri="{BB962C8B-B14F-4D97-AF65-F5344CB8AC3E}">
        <p14:creationId xmlns:p14="http://schemas.microsoft.com/office/powerpoint/2010/main" val="2482409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attachés au </a:t>
            </a:r>
            <a:r>
              <a:rPr lang="en-US" dirty="0" err="1"/>
              <a:t>financement</a:t>
            </a:r>
            <a:r>
              <a:rPr lang="en-US" dirty="0"/>
              <a:t> public</a:t>
            </a:r>
            <a:endParaRPr lang="fr-FR" dirty="0"/>
          </a:p>
          <a:p>
            <a:endParaRPr lang="en-US" dirty="0"/>
          </a:p>
          <a:p>
            <a:r>
              <a:rPr lang="en-US" dirty="0" err="1"/>
              <a:t>Mesures</a:t>
            </a:r>
            <a:r>
              <a:rPr lang="en-US" dirty="0"/>
              <a:t> </a:t>
            </a:r>
            <a:r>
              <a:rPr lang="en-US" dirty="0" err="1"/>
              <a:t>fermes</a:t>
            </a:r>
            <a:r>
              <a:rPr lang="en-US" dirty="0"/>
              <a:t> de </a:t>
            </a:r>
            <a:r>
              <a:rPr lang="en-US" dirty="0" err="1"/>
              <a:t>reddition</a:t>
            </a:r>
            <a:r>
              <a:rPr lang="en-US" dirty="0"/>
              <a:t> de compte et </a:t>
            </a:r>
            <a:r>
              <a:rPr lang="en-US" dirty="0" err="1"/>
              <a:t>d'évaluation</a:t>
            </a:r>
            <a:r>
              <a:rPr lang="en-US" dirty="0"/>
              <a:t> </a:t>
            </a:r>
            <a:r>
              <a:rPr lang="en-US" dirty="0" err="1"/>
              <a:t>d'impact</a:t>
            </a:r>
            <a:endParaRPr lang="en-US" dirty="0" err="1">
              <a:ea typeface="Calibri"/>
              <a:cs typeface="Calibri"/>
            </a:endParaRPr>
          </a:p>
          <a:p>
            <a:endParaRPr lang="en-US"/>
          </a:p>
          <a:p>
            <a:r>
              <a:rPr lang="en-US" dirty="0"/>
              <a:t>- </a:t>
            </a:r>
            <a:r>
              <a:rPr lang="en-US" dirty="0" err="1"/>
              <a:t>normes</a:t>
            </a:r>
            <a:r>
              <a:rPr lang="en-US" dirty="0"/>
              <a:t> </a:t>
            </a:r>
            <a:r>
              <a:rPr lang="en-US" dirty="0" err="1"/>
              <a:t>nutritionnelles</a:t>
            </a:r>
            <a:endParaRPr lang="en-US" dirty="0" err="1">
              <a:ea typeface="Calibri"/>
              <a:cs typeface="Calibri"/>
            </a:endParaRPr>
          </a:p>
          <a:p>
            <a:r>
              <a:rPr lang="en-US" dirty="0"/>
              <a:t>- protection </a:t>
            </a:r>
            <a:r>
              <a:rPr lang="en-US" dirty="0" err="1"/>
              <a:t>contre</a:t>
            </a:r>
            <a:r>
              <a:rPr lang="en-US" dirty="0"/>
              <a:t> le marketing aux enfants</a:t>
            </a:r>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base </a:t>
            </a:r>
            <a:r>
              <a:rPr lang="en-US" dirty="0" err="1"/>
              <a:t>d'investissements</a:t>
            </a:r>
            <a:r>
              <a:rPr lang="en-US" dirty="0"/>
              <a:t> </a:t>
            </a:r>
            <a:r>
              <a:rPr lang="en-US" dirty="0" err="1"/>
              <a:t>provinciaux</a:t>
            </a:r>
            <a:r>
              <a:rPr lang="en-US" dirty="0"/>
              <a:t> + </a:t>
            </a:r>
            <a:r>
              <a:rPr lang="en-US" dirty="0" err="1"/>
              <a:t>fédéral</a:t>
            </a:r>
            <a:endParaRPr lang="en-US" dirty="0" err="1">
              <a:ea typeface="Calibri"/>
              <a:cs typeface="Calibri"/>
            </a:endParaRPr>
          </a:p>
          <a:p>
            <a:r>
              <a:rPr lang="en-US" dirty="0"/>
              <a:t>total 86M$/</a:t>
            </a:r>
            <a:r>
              <a:rPr lang="en-US" dirty="0" err="1"/>
              <a:t>année</a:t>
            </a:r>
            <a:endParaRPr lang="en-US" dirty="0" err="1">
              <a:ea typeface="Calibri"/>
              <a:cs typeface="Calibri"/>
            </a:endParaRPr>
          </a:p>
          <a:p>
            <a:r>
              <a:rPr lang="en-US" dirty="0"/>
              <a:t>2/3 </a:t>
            </a:r>
            <a:r>
              <a:rPr lang="en-US" dirty="0" err="1"/>
              <a:t>vont</a:t>
            </a:r>
            <a:r>
              <a:rPr lang="en-US" dirty="0"/>
              <a:t> à </a:t>
            </a:r>
            <a:r>
              <a:rPr lang="en-US" dirty="0" err="1"/>
              <a:t>Mesure</a:t>
            </a:r>
            <a:r>
              <a:rPr lang="en-US" dirty="0"/>
              <a:t> </a:t>
            </a:r>
            <a:r>
              <a:rPr lang="en-US" dirty="0" err="1"/>
              <a:t>budgétaire</a:t>
            </a:r>
            <a:r>
              <a:rPr lang="en-US" dirty="0"/>
              <a:t> 15012 du Ministère de </a:t>
            </a:r>
            <a:r>
              <a:rPr lang="en-US" dirty="0" err="1"/>
              <a:t>l’Éducation</a:t>
            </a:r>
            <a:r>
              <a:rPr lang="en-US" dirty="0"/>
              <a:t> pour </a:t>
            </a:r>
            <a:r>
              <a:rPr lang="en-US" dirty="0" err="1"/>
              <a:t>l’aide</a:t>
            </a:r>
            <a:r>
              <a:rPr lang="en-US" dirty="0"/>
              <a:t> </a:t>
            </a:r>
            <a:r>
              <a:rPr lang="en-US" dirty="0" err="1"/>
              <a:t>alimentaire</a:t>
            </a:r>
            <a:endParaRPr lang="en-US" dirty="0" err="1">
              <a:ea typeface="Calibri"/>
              <a:cs typeface="Calibri"/>
            </a:endParaRPr>
          </a:p>
          <a:p>
            <a:r>
              <a:rPr lang="en-US" dirty="0"/>
              <a:t>Plus de 700 000 </a:t>
            </a:r>
            <a:r>
              <a:rPr lang="en-US" dirty="0" err="1"/>
              <a:t>élèves</a:t>
            </a:r>
            <a:r>
              <a:rPr lang="en-US" dirty="0"/>
              <a:t> </a:t>
            </a:r>
            <a:r>
              <a:rPr lang="en-US" dirty="0" err="1"/>
              <a:t>soutenus</a:t>
            </a:r>
            <a:r>
              <a:rPr lang="en-US" dirty="0"/>
              <a:t> dans 2 200 écoles </a:t>
            </a:r>
            <a:endParaRPr lang="en-US" dirty="0">
              <a:ea typeface="Calibri"/>
              <a:cs typeface="Calibri"/>
            </a:endParaRPr>
          </a:p>
          <a:p>
            <a:r>
              <a:rPr lang="en-US" dirty="0" err="1"/>
              <a:t>Approches</a:t>
            </a:r>
            <a:r>
              <a:rPr lang="en-US" dirty="0"/>
              <a:t> </a:t>
            </a:r>
            <a:r>
              <a:rPr lang="en-US" dirty="0" err="1"/>
              <a:t>mutualisées</a:t>
            </a:r>
            <a:r>
              <a:rPr lang="en-US" dirty="0"/>
              <a:t> au </a:t>
            </a:r>
            <a:r>
              <a:rPr lang="en-US" dirty="0" err="1"/>
              <a:t>niveau</a:t>
            </a:r>
            <a:r>
              <a:rPr lang="en-US" dirty="0"/>
              <a:t> des </a:t>
            </a:r>
            <a:r>
              <a:rPr lang="en-US" dirty="0" err="1"/>
              <a:t>Centres</a:t>
            </a:r>
            <a:r>
              <a:rPr lang="en-US" dirty="0"/>
              <a:t> de services </a:t>
            </a:r>
            <a:r>
              <a:rPr lang="en-US" dirty="0" err="1"/>
              <a:t>scolaires</a:t>
            </a:r>
            <a:endParaRPr lang="en-US" dirty="0" err="1">
              <a:ea typeface="Calibri"/>
              <a:cs typeface="Calibri"/>
            </a:endParaRPr>
          </a:p>
          <a:p>
            <a:r>
              <a:rPr lang="en-US" dirty="0" err="1"/>
              <a:t>ou</a:t>
            </a:r>
            <a:endParaRPr lang="en-US" dirty="0" err="1">
              <a:ea typeface="Calibri"/>
              <a:cs typeface="Calibri"/>
            </a:endParaRPr>
          </a:p>
          <a:p>
            <a:r>
              <a:rPr lang="en-US" dirty="0" err="1"/>
              <a:t>d'organismes</a:t>
            </a:r>
            <a:r>
              <a:rPr lang="en-US" dirty="0"/>
              <a:t> </a:t>
            </a:r>
            <a:r>
              <a:rPr lang="en-US" dirty="0" err="1"/>
              <a:t>communautaires</a:t>
            </a:r>
            <a:r>
              <a:rPr lang="en-US" dirty="0"/>
              <a:t> </a:t>
            </a:r>
            <a:r>
              <a:rPr lang="en-US" dirty="0" err="1"/>
              <a:t>locaux</a:t>
            </a:r>
            <a:r>
              <a:rPr lang="en-US" dirty="0"/>
              <a:t>/</a:t>
            </a:r>
            <a:r>
              <a:rPr lang="en-US" dirty="0" err="1"/>
              <a:t>régionaux</a:t>
            </a:r>
            <a:endParaRPr lang="en-US" dirty="0" err="1">
              <a:ea typeface="Calibri"/>
              <a:cs typeface="Calibri"/>
            </a:endParaRPr>
          </a:p>
          <a:p>
            <a:r>
              <a:rPr lang="en-US" dirty="0"/>
              <a:t>- Intrants de </a:t>
            </a:r>
            <a:r>
              <a:rPr lang="en-US" dirty="0" err="1"/>
              <a:t>philanthropie</a:t>
            </a:r>
            <a:r>
              <a:rPr lang="en-US" dirty="0"/>
              <a:t> locale, dons </a:t>
            </a:r>
            <a:r>
              <a:rPr lang="en-US" dirty="0" err="1"/>
              <a:t>alimentaires</a:t>
            </a:r>
            <a:r>
              <a:rPr lang="en-US" dirty="0"/>
              <a:t>.</a:t>
            </a:r>
            <a:endParaRPr lang="en-US" dirty="0">
              <a:ea typeface="Calibri"/>
              <a:cs typeface="Calibri"/>
            </a:endParaRPr>
          </a:p>
          <a:p>
            <a:r>
              <a:rPr lang="en-US" dirty="0" err="1"/>
              <a:t>Financement</a:t>
            </a:r>
            <a:r>
              <a:rPr lang="en-US" dirty="0"/>
              <a:t> </a:t>
            </a:r>
            <a:r>
              <a:rPr lang="en-US" dirty="0" err="1"/>
              <a:t>dispersé</a:t>
            </a:r>
            <a:r>
              <a:rPr lang="en-US" dirty="0"/>
              <a:t> et coordination très </a:t>
            </a:r>
            <a:r>
              <a:rPr lang="en-US" dirty="0" err="1"/>
              <a:t>décentralisée</a:t>
            </a:r>
            <a:endParaRPr lang="en-US" dirty="0" err="1">
              <a:ea typeface="Calibri"/>
              <a:cs typeface="Calibri"/>
            </a:endParaRPr>
          </a:p>
          <a:p>
            <a:r>
              <a:rPr lang="en-US" dirty="0" err="1"/>
              <a:t>Approvisionnements</a:t>
            </a:r>
            <a:r>
              <a:rPr lang="en-US" dirty="0"/>
              <a:t> peu </a:t>
            </a:r>
            <a:r>
              <a:rPr lang="en-US" dirty="0" err="1"/>
              <a:t>coordonnés</a:t>
            </a:r>
            <a:endParaRPr lang="en-US" dirty="0" err="1">
              <a:ea typeface="Calibri"/>
              <a:cs typeface="Calibri"/>
            </a:endParaRPr>
          </a:p>
          <a:p>
            <a:r>
              <a:rPr lang="en-US" dirty="0" err="1"/>
              <a:t>Faible</a:t>
            </a:r>
            <a:r>
              <a:rPr lang="en-US" dirty="0"/>
              <a:t> </a:t>
            </a:r>
            <a:r>
              <a:rPr lang="en-US" dirty="0" err="1"/>
              <a:t>accès</a:t>
            </a:r>
            <a:r>
              <a:rPr lang="en-US" dirty="0"/>
              <a:t> aux infrastructures </a:t>
            </a:r>
            <a:r>
              <a:rPr lang="en-US" dirty="0" err="1"/>
              <a:t>d’entreposage</a:t>
            </a:r>
            <a:r>
              <a:rPr lang="en-US" dirty="0"/>
              <a:t> et de cuisine</a:t>
            </a:r>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r"/>
            <a:endParaRPr lang="fr-FR" dirty="0">
              <a:highlight>
                <a:srgbClr val="CFE2F3"/>
              </a:highlight>
              <a:ea typeface="Calibri"/>
              <a:cs typeface="Calibri"/>
            </a:endParaRPr>
          </a:p>
          <a:p>
            <a:endParaRPr lang="en-US" dirty="0">
              <a:highlight>
                <a:srgbClr val="FFFFFF"/>
              </a:highlight>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397570-6095-4F19-B68A-0F365A03FC82}" type="slidenum">
              <a:rPr kumimoji="0" lang="fr-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fr-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06720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dirty="0"/>
              <a:t>Il y a plusieurs définitions de la littératie alimentaire, mais au final, ça revient toujours au même concept/idée général.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dirty="0"/>
              <a:t>Table québécoise sur la saine alimentation (TQSA)</a:t>
            </a:r>
            <a:r>
              <a:rPr lang="fr-FR" sz="1200" i="1" dirty="0"/>
              <a:t>	</a:t>
            </a:r>
            <a:endParaRPr lang="fr-FR"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La littératie alimentaire permet notamment d’apprendre et de comprendre d’où proviennent les aliments, comment on les cultive, comment s’en servir pour cuisiner et de saisir l'impact des choix alimentaires sur notre santé et l'environnement. </a:t>
            </a:r>
          </a:p>
          <a:p>
            <a:endParaRPr lang="fr-FR" b="1" dirty="0"/>
          </a:p>
          <a:p>
            <a:r>
              <a:rPr lang="fr-FR" b="1" dirty="0"/>
              <a:t>Dossier spécial Cent degrés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Par littératie alimentaire, on entend « l’ensemble des </a:t>
            </a:r>
            <a:r>
              <a:rPr lang="fr-FR" b="1" dirty="0"/>
              <a:t>compétences</a:t>
            </a:r>
            <a:r>
              <a:rPr lang="fr-FR" dirty="0"/>
              <a:t> culinaires et des </a:t>
            </a:r>
            <a:r>
              <a:rPr lang="fr-FR" b="1" dirty="0"/>
              <a:t>connaissances</a:t>
            </a:r>
            <a:r>
              <a:rPr lang="fr-FR" dirty="0"/>
              <a:t> alimentaires, mais également un certain nombre d’</a:t>
            </a:r>
            <a:r>
              <a:rPr lang="fr-FR" b="1" dirty="0"/>
              <a:t>attitudes</a:t>
            </a:r>
            <a:r>
              <a:rPr lang="fr-FR" dirty="0"/>
              <a:t> et de </a:t>
            </a:r>
            <a:r>
              <a:rPr lang="fr-FR" b="1" dirty="0"/>
              <a:t>perceptions</a:t>
            </a:r>
            <a:r>
              <a:rPr lang="fr-FR" dirty="0"/>
              <a:t> (comme le sentiment d’auto-efficacité́ qui sont directement influencée par le contexte social et le système alimentaire »</a:t>
            </a:r>
            <a:endParaRPr lang="fr-CA" sz="1200" dirty="0">
              <a:latin typeface="+mn-lt"/>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dirty="0">
              <a:latin typeface="+mn-lt"/>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latin typeface="Tahoma"/>
                <a:cs typeface="Tahoma"/>
              </a:rPr>
              <a:t>Santé Canada : </a:t>
            </a:r>
            <a:endParaRPr lang="fr-FR" b="1" i="1" dirty="0"/>
          </a:p>
          <a:p>
            <a:pPr marL="12700" algn="just">
              <a:lnSpc>
                <a:spcPct val="100000"/>
              </a:lnSpc>
              <a:spcBef>
                <a:spcPts val="100"/>
              </a:spcBef>
            </a:pPr>
            <a:r>
              <a:rPr lang="fr-FR" i="0" dirty="0"/>
              <a:t>La littératie alimentaire inclut les compétences et pratiques alimentaires apprises et utilisées tout au long de la vie pour se débrouiller dans un environnement alimentaire complexe. Ce concept prend aussi en compte les </a:t>
            </a:r>
            <a:r>
              <a:rPr lang="fr-FR" b="1" i="0" dirty="0"/>
              <a:t>facteurs</a:t>
            </a:r>
            <a:r>
              <a:rPr lang="fr-FR" i="0" dirty="0"/>
              <a:t> d’ordre </a:t>
            </a:r>
            <a:r>
              <a:rPr lang="fr-FR" b="1" i="0" dirty="0"/>
              <a:t>social</a:t>
            </a:r>
            <a:r>
              <a:rPr lang="fr-FR" i="0" dirty="0"/>
              <a:t>, </a:t>
            </a:r>
            <a:r>
              <a:rPr lang="fr-FR" b="1" i="0" dirty="0"/>
              <a:t>culturel</a:t>
            </a:r>
            <a:r>
              <a:rPr lang="fr-FR" i="0" dirty="0"/>
              <a:t>, </a:t>
            </a:r>
            <a:r>
              <a:rPr lang="fr-FR" b="1" i="0" dirty="0"/>
              <a:t>économique</a:t>
            </a:r>
            <a:r>
              <a:rPr lang="fr-FR" i="0" dirty="0"/>
              <a:t> et </a:t>
            </a:r>
            <a:r>
              <a:rPr lang="fr-FR" b="1" i="0" dirty="0"/>
              <a:t>physique</a:t>
            </a:r>
            <a:r>
              <a:rPr lang="fr-FR" i="0" dirty="0"/>
              <a:t> liés à l’alimentation.</a:t>
            </a:r>
            <a:endParaRPr lang="fr-CA" i="0"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397570-6095-4F19-B68A-0F365A03FC82}" type="slidenum">
              <a:rPr kumimoji="0" lang="fr-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fr-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35693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Le guide « </a:t>
            </a:r>
            <a:r>
              <a:rPr lang="fr-CA" dirty="0" err="1"/>
              <a:t>alimen</a:t>
            </a:r>
            <a:r>
              <a:rPr lang="fr-CA" dirty="0"/>
              <a:t>-terre » d’Environnement Jeunesse</a:t>
            </a:r>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397570-6095-4F19-B68A-0F365A03FC82}" type="slidenum">
              <a:rPr kumimoji="0" lang="fr-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fr-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17358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Montréal bénéficie d’un écosystème riche d’organismes impliqués en alimentation scolaire. Plusieurs </a:t>
            </a:r>
            <a:r>
              <a:rPr lang="fr-CA" dirty="0"/>
              <a:t>partenaires contribuent à offrir et/ou soutenir des initiatives variées.</a:t>
            </a:r>
          </a:p>
          <a:p>
            <a:pPr marL="0" marR="0" lvl="0" indent="0" algn="l" defTabSz="914400" rtl="0" eaLnBrk="1" fontAlgn="auto" latinLnBrk="0" hangingPunct="1">
              <a:lnSpc>
                <a:spcPct val="100000"/>
              </a:lnSpc>
              <a:spcBef>
                <a:spcPts val="0"/>
              </a:spcBef>
              <a:spcAft>
                <a:spcPts val="0"/>
              </a:spcAft>
              <a:buClrTx/>
              <a:buSzTx/>
              <a:buFontTx/>
              <a:buNone/>
              <a:tabLst/>
              <a:defRPr/>
            </a:pPr>
            <a:r>
              <a:rPr lang="fr-CA" b="0" dirty="0"/>
              <a:t>Ce n’est pas une liste exhaustive et complète. Je me suis concentrée sur les organisations à but non-lucratif et les institutions publiques.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t>Organisations locales : qui offrent des activités clés en main, dans les écoles de Montréal</a:t>
            </a:r>
          </a:p>
          <a:p>
            <a:pPr marL="0" indent="0">
              <a:buNone/>
            </a:pPr>
            <a:r>
              <a:rPr lang="fr-CA" dirty="0"/>
              <a:t>Les Ateliers cinq épices : Ateliers culinaires intégré à la plage-horaire scolaire</a:t>
            </a:r>
          </a:p>
          <a:p>
            <a:pPr marL="0" indent="0">
              <a:buNone/>
            </a:pPr>
            <a:r>
              <a:rPr lang="fr-CA" dirty="0"/>
              <a:t>La boite à lunch (Le Dépôt) : ateliers culinaires en parascolaire. Initiatives soutenues dans différents quartiers de Montréal, via différents partenaires (Carrefour solidaire, Partageons l'espoir)</a:t>
            </a:r>
          </a:p>
          <a:p>
            <a:pPr marL="0" indent="0">
              <a:buNone/>
            </a:pPr>
            <a:r>
              <a:rPr lang="fr-CA" dirty="0"/>
              <a:t>Les ruelles de l’Avenir : Les ateliers en saines habitudes de vie (Le corps humain)</a:t>
            </a:r>
          </a:p>
          <a:p>
            <a:r>
              <a:rPr lang="fr-CA" dirty="0"/>
              <a:t>La Maisonnette des parents : atelier de cuisine parascolaire</a:t>
            </a:r>
          </a:p>
          <a:p>
            <a:r>
              <a:rPr lang="fr-CA" dirty="0"/>
              <a:t>École-O-Champ : animation en classe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Le semoir : ateliers </a:t>
            </a:r>
            <a:r>
              <a:rPr lang="fr-CA" dirty="0" err="1"/>
              <a:t>écoéducatifs</a:t>
            </a: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CA"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t>Organisations nationales : qui offrent des outils, des formations, du matériel pédagogique, des programmes, des défis qui s’adressent à toutes les écoles du Québec</a:t>
            </a:r>
          </a:p>
          <a:p>
            <a:pPr marL="0" indent="0">
              <a:buNone/>
            </a:pPr>
            <a:r>
              <a:rPr lang="fr-CA" dirty="0"/>
              <a:t>Les Ateliers cinq épices : Formations</a:t>
            </a:r>
          </a:p>
          <a:p>
            <a:pPr marL="0" indent="0">
              <a:buNone/>
            </a:pPr>
            <a:r>
              <a:rPr lang="fr-CA" dirty="0" err="1"/>
              <a:t>Croquarium</a:t>
            </a:r>
            <a:r>
              <a:rPr lang="fr-CA" dirty="0"/>
              <a:t> : avec tous leurs outils d’éducation au goût et au jardinage</a:t>
            </a:r>
          </a:p>
          <a:p>
            <a:pPr marL="0" indent="0">
              <a:buNone/>
            </a:pPr>
            <a:r>
              <a:rPr lang="fr-CA" dirty="0"/>
              <a:t>AQGS : Référent </a:t>
            </a:r>
            <a:r>
              <a:rPr lang="fr-CA" dirty="0" err="1"/>
              <a:t>Educamiam</a:t>
            </a:r>
            <a:r>
              <a:rPr lang="fr-CA" dirty="0"/>
              <a:t>, Je goûte, j’apprends, porteur du projet </a:t>
            </a:r>
            <a:r>
              <a:rPr lang="fr-CA" dirty="0" err="1"/>
              <a:t>Écollation</a:t>
            </a: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La Tablée des chefs : programme des brigades culinaires au secondaire </a:t>
            </a:r>
          </a:p>
          <a:p>
            <a:pPr marL="0" indent="0">
              <a:buNone/>
            </a:pPr>
            <a:r>
              <a:rPr lang="fr-CA" dirty="0"/>
              <a:t>Équilibre : Programme bien dans sa tête, bien dans sa peau</a:t>
            </a:r>
          </a:p>
          <a:p>
            <a:pPr marL="0" indent="0">
              <a:buNone/>
            </a:pPr>
            <a:r>
              <a:rPr lang="fr-CA" dirty="0"/>
              <a:t>Collectif Vital : qui offre plein d’outils pour les écoles (modèles de résolution), entre autres via Défi </a:t>
            </a:r>
            <a:r>
              <a:rPr lang="fr-CA" dirty="0" err="1"/>
              <a:t>chin-chin</a:t>
            </a:r>
            <a:endParaRPr lang="fr-CA" dirty="0"/>
          </a:p>
          <a:p>
            <a:pPr marL="0" indent="0">
              <a:buNone/>
            </a:pPr>
            <a:r>
              <a:rPr lang="fr-CA" dirty="0"/>
              <a:t>M361 – 100 Degrés : moteur de différentes initiatives, via des appels de projets avec différents partenaires (Mangez local à l’école)</a:t>
            </a:r>
          </a:p>
          <a:p>
            <a:pPr marL="0" indent="0">
              <a:buNone/>
            </a:pPr>
            <a:r>
              <a:rPr lang="fr-CA" dirty="0"/>
              <a:t>La Marmite éducative (Équiterre) : qui offre un répertoire de services professionnels et d’outils éducatifs en lien avec l’alimentation.</a:t>
            </a:r>
          </a:p>
          <a:p>
            <a:pPr marL="0" indent="0">
              <a:buNone/>
            </a:pPr>
            <a:r>
              <a:rPr lang="fr-CA" dirty="0"/>
              <a:t>Écoles enracinées (Équiterre) : en collaboration avec le </a:t>
            </a:r>
            <a:r>
              <a:rPr lang="fr-FR" sz="1200" b="0" i="0" u="none" strike="noStrike" kern="1200" baseline="0" dirty="0">
                <a:solidFill>
                  <a:schemeClr val="tx1"/>
                </a:solidFill>
                <a:latin typeface="+mn-lt"/>
                <a:ea typeface="+mn-ea"/>
                <a:cs typeface="+mn-cs"/>
              </a:rPr>
              <a:t>Réseau des Fermiers et Fermières de famille (RFF)</a:t>
            </a:r>
          </a:p>
          <a:p>
            <a:pPr marL="0" indent="0">
              <a:buNone/>
            </a:pPr>
            <a:endParaRPr lang="fr-CA" dirty="0"/>
          </a:p>
          <a:p>
            <a:pPr marL="0" indent="0">
              <a:buNone/>
            </a:pPr>
            <a:r>
              <a:rPr lang="fr-CA" b="1" dirty="0"/>
              <a:t>Organisations publiques : </a:t>
            </a:r>
          </a:p>
          <a:p>
            <a:pPr marL="0" indent="0">
              <a:buNone/>
            </a:pPr>
            <a:r>
              <a:rPr lang="fr-CA" dirty="0"/>
              <a:t>DRSP Montréal : qui offre soutien et accompagnement pour la promotion de saines habitudes de vie</a:t>
            </a:r>
          </a:p>
          <a:p>
            <a:pPr marL="0" indent="0">
              <a:buNone/>
            </a:pPr>
            <a:r>
              <a:rPr lang="fr-CA" dirty="0"/>
              <a:t>Les nutritionnistes des différents centres de services scolaires sur l’Île de Montréal : qui sont actives autant pour le volet de l’offre et de la gestion alimentaire, que pour les activités d’éducation à l’alimentation</a:t>
            </a:r>
          </a:p>
          <a:p>
            <a:pPr marL="0" indent="0">
              <a:buNone/>
            </a:pPr>
            <a:endParaRPr lang="fr-CA" dirty="0"/>
          </a:p>
          <a:p>
            <a:pPr marL="0" indent="0">
              <a:buNone/>
            </a:pPr>
            <a:endParaRPr lang="fr-CA" dirty="0"/>
          </a:p>
          <a:p>
            <a:r>
              <a:rPr lang="fr-FR" dirty="0"/>
              <a:t>les OBNL sont privilégiés parce qu’ils sont </a:t>
            </a:r>
            <a:r>
              <a:rPr lang="fr-FR" b="1" dirty="0"/>
              <a:t>alignés avec les objectifs de santé publique</a:t>
            </a:r>
            <a:r>
              <a:rPr lang="fr-FR" dirty="0"/>
              <a:t>, d’équité et de durabilité, alors que les entreprises privées sont contraintes par la logique de profit, ce qui crée des compromis sur la qualité, l’accessibilité et la cohérence éducative.</a:t>
            </a:r>
          </a:p>
          <a:p>
            <a:r>
              <a:rPr lang="fr-FR" dirty="0"/>
              <a:t>Dans le rapport du Chantier PASUQ, on souligne explicitement que les OBNL sont les mieux placés pour porter un programme universel, car </a:t>
            </a:r>
            <a:r>
              <a:rPr lang="fr-FR" b="1" dirty="0"/>
              <a:t>leur mission est alignée avec l’intérêt public</a:t>
            </a:r>
            <a:r>
              <a:rPr lang="fr-FR" dirty="0"/>
              <a:t>, contrairement aux entreprises privées/industries qui doivent assurer leur rentabilité.</a:t>
            </a:r>
          </a:p>
          <a:p>
            <a:r>
              <a:rPr lang="fr-FR" dirty="0"/>
              <a:t>Les OBNL, eux, favorisent des approches </a:t>
            </a:r>
            <a:r>
              <a:rPr lang="fr-FR" b="1" dirty="0"/>
              <a:t>universelles, inclusives et non stigmatisantes</a:t>
            </a:r>
            <a:r>
              <a:rPr lang="fr-FR" dirty="0"/>
              <a:t>.</a:t>
            </a:r>
            <a:endParaRPr lang="fr-CA"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397570-6095-4F19-B68A-0F365A03FC82}" type="slidenum">
              <a:rPr kumimoji="0" lang="fr-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fr-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42296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dde9d3dca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g3dde9d3dca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3dde9d3dca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fr-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dde9d3dca3_0_8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dde9d3dca3_0_8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CA" sz="1200">
                <a:solidFill>
                  <a:schemeClr val="dk1"/>
                </a:solidFill>
                <a:latin typeface="Poppins"/>
                <a:ea typeface="Poppins"/>
                <a:cs typeface="Poppins"/>
                <a:sym typeface="Poppins"/>
              </a:rPr>
              <a:t>Projet colossal nécessitant de nombreuses expertises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dde9d3dca3_0_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g3dde9d3dca3_0_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CA" sz="1100" b="1">
                <a:latin typeface="Arial"/>
                <a:ea typeface="Arial"/>
                <a:cs typeface="Arial"/>
                <a:sym typeface="Arial"/>
              </a:rPr>
              <a:t>Les menus de santé planétaire doivent être culturellement adaptés</a:t>
            </a:r>
            <a:r>
              <a:rPr lang="fr-CA" sz="1100">
                <a:latin typeface="Arial"/>
                <a:ea typeface="Arial"/>
                <a:cs typeface="Arial"/>
                <a:sym typeface="Arial"/>
              </a:rPr>
              <a:t>. Le projet prévoit de mettre à l’honneur </a:t>
            </a:r>
            <a:r>
              <a:rPr lang="fr-CA" sz="1100" b="1">
                <a:latin typeface="Arial"/>
                <a:ea typeface="Arial"/>
                <a:cs typeface="Arial"/>
                <a:sym typeface="Arial"/>
              </a:rPr>
              <a:t>des options végétariennes qui répondent bien aux besoins d’une clientèle diversifiée</a:t>
            </a:r>
            <a:r>
              <a:rPr lang="fr-CA" sz="1100">
                <a:latin typeface="Arial"/>
                <a:ea typeface="Arial"/>
                <a:cs typeface="Arial"/>
                <a:sym typeface="Arial"/>
              </a:rPr>
              <a:t>. Puisque de nombreux plats d'autres cultures intègrent des protéines végétales (cari, houmous, les trois sœurs, etc.), ils pourront être intégrés aux menus scolaires.</a:t>
            </a:r>
            <a:endParaRPr/>
          </a:p>
        </p:txBody>
      </p:sp>
      <p:sp>
        <p:nvSpPr>
          <p:cNvPr id="114" name="Google Shape;114;g3dde9d3dca3_0_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fr-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290763" y="512763"/>
            <a:ext cx="4562475" cy="2566987"/>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47049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dde9d3dca3_0_8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g3dde9d3dca3_0_8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CA" sz="1000">
                <a:solidFill>
                  <a:srgbClr val="1F1F1F"/>
                </a:solidFill>
                <a:latin typeface="Poppins"/>
                <a:ea typeface="Poppins"/>
                <a:cs typeface="Poppins"/>
                <a:sym typeface="Poppins"/>
              </a:rPr>
              <a:t>le gouvernement du Québec dans le cadre d’Action-Climat Québec, un programme coordonné par le Fonds d’action québécois pour le développement durable et qui découle du Plan pour une économie verte 2030. Le premier financement du ministère de l’environnement en alimentation</a:t>
            </a:r>
            <a:endParaRPr sz="1000">
              <a:solidFill>
                <a:srgbClr val="1F1F1F"/>
              </a:solidFill>
              <a:latin typeface="Poppins"/>
              <a:ea typeface="Poppins"/>
              <a:cs typeface="Poppins"/>
              <a:sym typeface="Poppins"/>
            </a:endParaRPr>
          </a:p>
          <a:p>
            <a:pPr marL="0" lvl="0" indent="0" algn="l" rtl="0">
              <a:spcBef>
                <a:spcPts val="0"/>
              </a:spcBef>
              <a:spcAft>
                <a:spcPts val="0"/>
              </a:spcAft>
              <a:buNone/>
            </a:pPr>
            <a:endParaRPr sz="1000">
              <a:solidFill>
                <a:srgbClr val="1F1F1F"/>
              </a:solidFill>
              <a:latin typeface="Poppins"/>
              <a:ea typeface="Poppins"/>
              <a:cs typeface="Poppins"/>
              <a:sym typeface="Poppins"/>
            </a:endParaRPr>
          </a:p>
          <a:p>
            <a:pPr marL="0" lvl="0" indent="0" algn="l" rtl="0">
              <a:spcBef>
                <a:spcPts val="0"/>
              </a:spcBef>
              <a:spcAft>
                <a:spcPts val="0"/>
              </a:spcAft>
              <a:buClr>
                <a:schemeClr val="dk1"/>
              </a:buClr>
              <a:buSzPts val="1100"/>
              <a:buFont typeface="Arial"/>
              <a:buNone/>
            </a:pPr>
            <a:r>
              <a:rPr lang="fr-CA" sz="1000">
                <a:latin typeface="Poppins Light"/>
                <a:ea typeface="Poppins Light"/>
                <a:cs typeface="Poppins Light"/>
                <a:sym typeface="Poppins Light"/>
              </a:rPr>
              <a:t>Le CIRAIG, Emissions Reduction Now (ERN), l'Institut sur la nutrition et les aliments fonctionnels (INAF), le Collectif québécois de la Coalition pour une saine alimentation scolaire, l’Association québécoise de la garde scolaire (AQGS), la Tablée des Chefs, le Conseil du système alimentaire montréalais (CSAM), le Lab 22, ainsi que certains centres de services scolaires.</a:t>
            </a:r>
            <a:endParaRPr sz="1000">
              <a:latin typeface="Poppins"/>
              <a:ea typeface="Poppins"/>
              <a:cs typeface="Poppins"/>
              <a:sym typeface="Poppins"/>
            </a:endParaRPr>
          </a:p>
          <a:p>
            <a:pPr marL="0" lvl="0" indent="0" algn="l" rtl="0">
              <a:spcBef>
                <a:spcPts val="0"/>
              </a:spcBef>
              <a:spcAft>
                <a:spcPts val="0"/>
              </a:spcAft>
              <a:buClr>
                <a:schemeClr val="dk1"/>
              </a:buClr>
              <a:buFont typeface="Arial"/>
              <a:buNone/>
            </a:pPr>
            <a:endParaRPr sz="1000">
              <a:latin typeface="Poppins Light"/>
              <a:ea typeface="Poppins Light"/>
              <a:cs typeface="Poppins Light"/>
              <a:sym typeface="Poppins Light"/>
            </a:endParaRPr>
          </a:p>
          <a:p>
            <a:pPr marL="0" lvl="0" indent="0" algn="l" rtl="0">
              <a:spcBef>
                <a:spcPts val="0"/>
              </a:spcBef>
              <a:spcAft>
                <a:spcPts val="0"/>
              </a:spcAft>
              <a:buNone/>
            </a:pPr>
            <a:endParaRPr sz="1000" b="1">
              <a:solidFill>
                <a:srgbClr val="1F1F1F"/>
              </a:solidFill>
              <a:highlight>
                <a:srgbClr val="FBFBF8"/>
              </a:highlight>
              <a:latin typeface="Poppins"/>
              <a:ea typeface="Poppins"/>
              <a:cs typeface="Poppins"/>
              <a:sym typeface="Poppins"/>
            </a:endParaRPr>
          </a:p>
        </p:txBody>
      </p:sp>
      <p:sp>
        <p:nvSpPr>
          <p:cNvPr id="123" name="Google Shape;123;g3dde9d3dca3_0_8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fr-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fr-CA" sz="1000">
                <a:solidFill>
                  <a:srgbClr val="1E1E1E"/>
                </a:solidFill>
                <a:latin typeface="Poppins Light"/>
                <a:ea typeface="Poppins Light"/>
                <a:cs typeface="Poppins Light"/>
                <a:sym typeface="Poppins Light"/>
              </a:rPr>
              <a:t>Faciliter l’implantation des menus de santé planétaire dans l’offre alimentaire en milieu scolaire</a:t>
            </a:r>
            <a:endParaRPr sz="600">
              <a:solidFill>
                <a:srgbClr val="1E1E1E"/>
              </a:solidFill>
            </a:endParaRPr>
          </a:p>
        </p:txBody>
      </p:sp>
      <p:sp>
        <p:nvSpPr>
          <p:cNvPr id="136" name="Google Shape;1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dde9d3dca3_0_6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fr-CA" sz="1000">
                <a:solidFill>
                  <a:srgbClr val="1E1E1E"/>
                </a:solidFill>
                <a:latin typeface="Poppins Light"/>
                <a:ea typeface="Poppins Light"/>
                <a:cs typeface="Poppins Light"/>
                <a:sym typeface="Poppins Light"/>
              </a:rPr>
              <a:t> Renforcer les capacités des parties prenantes de l’offre alimentaire en milieu scolaire à se mobiliser pour l’adoption des menus de santé planétaire</a:t>
            </a:r>
            <a:endParaRPr sz="600">
              <a:solidFill>
                <a:srgbClr val="1E1E1E"/>
              </a:solidFill>
            </a:endParaRPr>
          </a:p>
        </p:txBody>
      </p:sp>
      <p:sp>
        <p:nvSpPr>
          <p:cNvPr id="145" name="Google Shape;145;g3dde9d3dca3_0_6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dde9d3dca3_0_6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fr-CA" sz="1000">
                <a:solidFill>
                  <a:srgbClr val="1E1E1E"/>
                </a:solidFill>
                <a:latin typeface="Poppins Light"/>
                <a:ea typeface="Poppins Light"/>
                <a:cs typeface="Poppins Light"/>
                <a:sym typeface="Poppins Light"/>
              </a:rPr>
              <a:t>Sensibiliser les jeunes, leur famille et les communautés aux menus de santé planétaire et les encourager à les adopter</a:t>
            </a:r>
            <a:endParaRPr sz="600">
              <a:solidFill>
                <a:srgbClr val="1E1E1E"/>
              </a:solidFill>
            </a:endParaRPr>
          </a:p>
        </p:txBody>
      </p:sp>
      <p:sp>
        <p:nvSpPr>
          <p:cNvPr id="154" name="Google Shape;154;g3dde9d3dca3_0_6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dde9d3dca3_0_6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Taux de satisfaction des jeunes lors des tests de goût</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Perception des intervenants sur la satisfaction des jeunes envers les menus de santé planétaire</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Nombre de repas de santé planétaire commandés par les parents (au primaire)</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Perception des jeunes sur ces facteurs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Perception des parents sur ces facteurs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Présence d'effets insoupçonnés du projet observés par les intervenant(e)s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Présence d'effets insoupçonnés du projet observés par les écoles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Présence d'effets insoupçonnés du projet observés par les partenaires de réalisation</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Présence d'effets insoupçonnés du projet observés par les responsables de menus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Amélioration de la littératie alimentaire des jeunes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Amélioration de la littératie alimentaire des parents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 Nb de téléchargements des activités éducatives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 Nb de participants au concours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Amélioration de la littératie alimentaire des intervenant(e)s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Bilan de situation (réalisé au sein des écoles)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 Bilan de situation bonifié auprès du personnel scolaire</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 Perception des intervenants envers les menus de santé planétaire</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Impacts du projet pour les écoles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Liste des facteurs facilitants et bloquants pour les responsables de menus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Liste des facteurs facilitants et bloquants pour les partenaires bioalimentaires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 Présence de critères de santé planétaire observés dans les menus (charte) des partenaires de réalisation</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 Nb de menus ou de nouveaux menus de santé planétaire développés par les partenaires de réalisation</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 Échelle de gradation d'objectifs</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 Taux de participation des responsables de menus au parcours de mobilisation</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fr-CA" sz="1000">
                <a:solidFill>
                  <a:srgbClr val="000000"/>
                </a:solidFill>
                <a:latin typeface="Arial"/>
                <a:ea typeface="Arial"/>
                <a:cs typeface="Arial"/>
                <a:sym typeface="Arial"/>
              </a:rPr>
              <a:t>- Taux d'engagement des responsables de menus suite à leur participation au parcours de mobilisation (comment le mesurer??)</a:t>
            </a:r>
            <a:endParaRPr sz="1000">
              <a:solidFill>
                <a:srgbClr val="000000"/>
              </a:solidFill>
              <a:latin typeface="Arial"/>
              <a:ea typeface="Arial"/>
              <a:cs typeface="Arial"/>
              <a:sym typeface="Arial"/>
            </a:endParaRPr>
          </a:p>
          <a:p>
            <a:pPr marL="0" lvl="0" indent="0" algn="l" rtl="0">
              <a:spcBef>
                <a:spcPts val="0"/>
              </a:spcBef>
              <a:spcAft>
                <a:spcPts val="0"/>
              </a:spcAft>
              <a:buNone/>
            </a:pPr>
            <a:endParaRPr/>
          </a:p>
        </p:txBody>
      </p:sp>
      <p:sp>
        <p:nvSpPr>
          <p:cNvPr id="163" name="Google Shape;163;g3dde9d3dca3_0_6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dde9d3dca3_0_6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g3dde9d3dca3_0_6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dde9d3dca3_0_6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g3dde9d3dca3_0_6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Savoureux</a:t>
            </a:r>
          </a:p>
          <a:p>
            <a:endParaRPr lang="en-US"/>
          </a:p>
          <a:p>
            <a:r>
              <a:rPr lang="en-US"/>
              <a:t>Nourrissants</a:t>
            </a:r>
          </a:p>
          <a:p>
            <a:endParaRPr lang="en-US"/>
          </a:p>
          <a:p>
            <a:r>
              <a:rPr lang="en-US"/>
              <a:t>Inclusifs</a:t>
            </a:r>
          </a:p>
          <a:p>
            <a:endParaRPr lang="en-US"/>
          </a:p>
          <a:p>
            <a:r>
              <a:rPr lang="en-US"/>
              <a:t>Fruits et légumes</a:t>
            </a:r>
          </a:p>
          <a:p>
            <a:endParaRPr lang="en-US"/>
          </a:p>
          <a:p>
            <a:r>
              <a:rPr lang="en-US"/>
              <a:t>(guide)</a:t>
            </a:r>
          </a:p>
          <a:p>
            <a:endParaRPr lang="en-US"/>
          </a:p>
          <a:p>
            <a:r>
              <a:rPr lang="en-US"/>
              <a:t>Contexte de repas bien-être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 Dans l'école</a:t>
            </a:r>
          </a:p>
          <a:p>
            <a:endParaRPr lang="en-US"/>
          </a:p>
          <a:p>
            <a:r>
              <a:rPr lang="en-US"/>
              <a:t>- sans stigmatisation</a:t>
            </a:r>
          </a:p>
          <a:p>
            <a:endParaRPr lang="en-US"/>
          </a:p>
          <a:p>
            <a:r>
              <a:rPr lang="en-US"/>
              <a:t>- Milieux priorisés</a:t>
            </a:r>
          </a:p>
          <a:p>
            <a:endParaRPr lang="en-US"/>
          </a:p>
          <a:p>
            <a:r>
              <a:rPr lang="en-US"/>
              <a:t>2- Du préscolaire au secondaire, dans le réseau public</a:t>
            </a:r>
          </a:p>
          <a:p>
            <a:r>
              <a:rPr lang="en-US"/>
              <a:t>Suivant des phases de développement et de priorisation</a:t>
            </a:r>
          </a:p>
          <a:p>
            <a:endParaRPr lang="en-US"/>
          </a:p>
          <a:p>
            <a:r>
              <a:rPr lang="en-US"/>
              <a:t>3- Long-terme tous les enfants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Bâtir sur les investissements existants à tous les paliers</a:t>
            </a:r>
          </a:p>
          <a:p>
            <a:endParaRPr lang="en-US"/>
          </a:p>
          <a:p>
            <a:r>
              <a:rPr lang="en-US"/>
              <a:t>(incl. parents)</a:t>
            </a:r>
          </a:p>
          <a:p>
            <a:endParaRPr lang="en-US"/>
          </a:p>
          <a:p>
            <a:r>
              <a:rPr lang="en-US"/>
              <a:t>reproduire modèle à plusieurs sources pour les nvx prog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Idées</a:t>
            </a:r>
            <a:r>
              <a:rPr lang="en-US" dirty="0"/>
              <a:t> de succès </a:t>
            </a:r>
            <a:r>
              <a:rPr lang="en-US" dirty="0" err="1"/>
              <a:t>lorsque</a:t>
            </a:r>
            <a:r>
              <a:rPr lang="en-US" dirty="0"/>
              <a:t> </a:t>
            </a:r>
            <a:endParaRPr lang="en-US" dirty="0" err="1"/>
          </a:p>
          <a:p>
            <a:endParaRPr lang="en-US" dirty="0"/>
          </a:p>
          <a:p>
            <a:r>
              <a:rPr lang="en-US" dirty="0" err="1"/>
              <a:t>reflètes</a:t>
            </a:r>
            <a:r>
              <a:rPr lang="en-US" dirty="0"/>
              <a:t> </a:t>
            </a:r>
            <a:r>
              <a:rPr lang="en-US" dirty="0" err="1"/>
              <a:t>particularités</a:t>
            </a:r>
            <a:r>
              <a:rPr lang="en-US" dirty="0"/>
              <a:t> locales et </a:t>
            </a:r>
            <a:r>
              <a:rPr lang="en-US" dirty="0" err="1"/>
              <a:t>régionales</a:t>
            </a:r>
            <a:endParaRPr lang="en-US" dirty="0">
              <a:ea typeface="Calibri"/>
              <a:cs typeface="Calibri"/>
            </a:endParaRPr>
          </a:p>
          <a:p>
            <a:endParaRPr lang="en-US"/>
          </a:p>
          <a:p>
            <a:r>
              <a:rPr lang="en-US" dirty="0" err="1"/>
              <a:t>Profil</a:t>
            </a:r>
            <a:r>
              <a:rPr lang="en-US" dirty="0"/>
              <a:t> des </a:t>
            </a:r>
            <a:r>
              <a:rPr lang="en-US" dirty="0" err="1"/>
              <a:t>familles</a:t>
            </a:r>
            <a:endParaRPr lang="en-US" dirty="0" err="1">
              <a:ea typeface="Calibri"/>
              <a:cs typeface="Calibri"/>
            </a:endParaRPr>
          </a:p>
          <a:p>
            <a:endParaRPr lang="en-US"/>
          </a:p>
          <a:p>
            <a:r>
              <a:rPr lang="en-US" dirty="0"/>
              <a:t>Réseaux et </a:t>
            </a:r>
            <a:r>
              <a:rPr lang="en-US" dirty="0" err="1"/>
              <a:t>expérience</a:t>
            </a:r>
            <a:r>
              <a:rPr lang="en-US" dirty="0"/>
              <a:t> locales</a:t>
            </a:r>
            <a:endParaRPr lang="en-US" dirty="0">
              <a:ea typeface="Calibri"/>
              <a:cs typeface="Calibri"/>
            </a:endParaRPr>
          </a:p>
          <a:p>
            <a:endParaRPr lang="en-US"/>
          </a:p>
          <a:p>
            <a:r>
              <a:rPr lang="en-US" dirty="0"/>
              <a:t>Déjeuner-</a:t>
            </a:r>
            <a:r>
              <a:rPr lang="en-US" dirty="0" err="1"/>
              <a:t>dîner</a:t>
            </a:r>
            <a:r>
              <a:rPr lang="en-US" dirty="0"/>
              <a:t>-collation</a:t>
            </a:r>
            <a:endParaRPr lang="en-US" dirty="0">
              <a:ea typeface="Calibri"/>
              <a:cs typeface="Calibri"/>
            </a:endParaRPr>
          </a:p>
          <a:p>
            <a:endParaRPr lang="en-US"/>
          </a:p>
          <a:p>
            <a:r>
              <a:rPr lang="en-US" dirty="0"/>
              <a:t>OU et </a:t>
            </a:r>
            <a:r>
              <a:rPr lang="en-US" dirty="0" err="1"/>
              <a:t>idéalement</a:t>
            </a:r>
            <a:r>
              <a:rPr lang="en-US" dirty="0"/>
              <a:t> ET</a:t>
            </a:r>
            <a:endParaRPr lang="en-US" dirty="0">
              <a:ea typeface="Calibri"/>
              <a:cs typeface="Calibri"/>
            </a:endParaRPr>
          </a:p>
          <a:p>
            <a:endParaRPr lang="en-US"/>
          </a:p>
          <a:p>
            <a:r>
              <a:rPr lang="en-US" dirty="0"/>
              <a:t>Du </a:t>
            </a:r>
            <a:r>
              <a:rPr lang="en-US" dirty="0" err="1"/>
              <a:t>préscolaire</a:t>
            </a:r>
            <a:r>
              <a:rPr lang="en-US" dirty="0"/>
              <a:t> au </a:t>
            </a:r>
            <a:r>
              <a:rPr lang="en-US" dirty="0" err="1"/>
              <a:t>secondaire</a:t>
            </a:r>
            <a:r>
              <a:rPr lang="en-US" dirty="0"/>
              <a:t>, dans le réseau public</a:t>
            </a:r>
            <a:endParaRPr lang="en-US" dirty="0">
              <a:ea typeface="Calibri"/>
              <a:cs typeface="Calibri"/>
            </a:endParaRPr>
          </a:p>
          <a:p>
            <a:r>
              <a:rPr lang="en-US" dirty="0" err="1"/>
              <a:t>Suivant</a:t>
            </a:r>
            <a:r>
              <a:rPr lang="en-US" dirty="0"/>
              <a:t> des phases de </a:t>
            </a:r>
            <a:r>
              <a:rPr lang="en-US" dirty="0" err="1"/>
              <a:t>développement</a:t>
            </a:r>
            <a:r>
              <a:rPr lang="en-US" dirty="0"/>
              <a:t> et de </a:t>
            </a:r>
            <a:r>
              <a:rPr lang="en-US" dirty="0" err="1"/>
              <a:t>priorisation</a:t>
            </a:r>
            <a:endParaRPr lang="en-US" dirty="0" err="1">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souveraineté alimentaire</a:t>
            </a:r>
          </a:p>
          <a:p>
            <a:endParaRPr lang="en-US"/>
          </a:p>
          <a:p>
            <a:r>
              <a:rPr lang="en-US"/>
              <a:t>autodétermination</a:t>
            </a:r>
          </a:p>
          <a:p>
            <a:endParaRPr lang="en-US"/>
          </a:p>
          <a:p>
            <a:r>
              <a:rPr lang="en-US"/>
              <a:t>-financement</a:t>
            </a:r>
          </a:p>
          <a:p>
            <a:r>
              <a:rPr lang="en-US"/>
              <a:t>- opérations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Achat local</a:t>
            </a:r>
          </a:p>
          <a:p>
            <a:endParaRPr lang="en-US"/>
          </a:p>
          <a:p>
            <a:r>
              <a:rPr lang="en-US"/>
              <a:t>Durable</a:t>
            </a:r>
          </a:p>
          <a:p>
            <a:endParaRPr lang="en-US"/>
          </a:p>
          <a:p>
            <a:r>
              <a:rPr lang="en-US"/>
              <a:t>Emplois pour les agriculteurs</a:t>
            </a:r>
          </a:p>
          <a:p>
            <a:endParaRPr lang="en-US"/>
          </a:p>
          <a:p>
            <a:r>
              <a:rPr lang="en-US"/>
              <a:t>Mis en oeuvre par OBNL et économie sociale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Intégration</a:t>
            </a:r>
            <a:r>
              <a:rPr lang="en-US" dirty="0"/>
              <a:t> de </a:t>
            </a:r>
            <a:r>
              <a:rPr lang="en-US" dirty="0" err="1"/>
              <a:t>l'AS</a:t>
            </a:r>
            <a:r>
              <a:rPr lang="en-US" dirty="0"/>
              <a:t> au </a:t>
            </a:r>
            <a:r>
              <a:rPr lang="en-US" dirty="0" err="1"/>
              <a:t>programme</a:t>
            </a:r>
            <a:r>
              <a:rPr lang="en-US" dirty="0"/>
              <a:t> </a:t>
            </a:r>
            <a:r>
              <a:rPr lang="en-US" dirty="0" err="1"/>
              <a:t>scolaire</a:t>
            </a:r>
            <a:endParaRPr lang="en-US" dirty="0" err="1">
              <a:ea typeface="Calibri"/>
              <a:cs typeface="Calibri"/>
            </a:endParaRPr>
          </a:p>
          <a:p>
            <a:endParaRPr lang="en-US"/>
          </a:p>
          <a:p>
            <a:r>
              <a:rPr lang="en-US" dirty="0" err="1"/>
              <a:t>Soutien</a:t>
            </a:r>
            <a:r>
              <a:rPr lang="en-US" dirty="0"/>
              <a:t> et expansion des initiatives </a:t>
            </a:r>
            <a:r>
              <a:rPr lang="en-US" dirty="0" err="1"/>
              <a:t>existantes</a:t>
            </a:r>
            <a:endParaRPr lang="en-US" dirty="0" err="1">
              <a:ea typeface="Calibri"/>
              <a:cs typeface="Calibri"/>
            </a:endParaRPr>
          </a:p>
          <a:p>
            <a:endParaRPr lang="en-US"/>
          </a:p>
          <a:p>
            <a:r>
              <a:rPr lang="en-US" dirty="0" err="1"/>
              <a:t>Connaissances</a:t>
            </a:r>
            <a:r>
              <a:rPr lang="en-US" dirty="0"/>
              <a:t> ET </a:t>
            </a:r>
            <a:r>
              <a:rPr lang="en-US" dirty="0" err="1"/>
              <a:t>compétences</a:t>
            </a:r>
            <a:endParaRPr lang="en-US" dirty="0" err="1">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49EE6-0CB4-5E02-3FB8-370774D3576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a:extLst>
              <a:ext uri="{FF2B5EF4-FFF2-40B4-BE49-F238E27FC236}">
                <a16:creationId xmlns:a16="http://schemas.microsoft.com/office/drawing/2014/main" id="{22B273A1-F05D-C269-576C-BF42CCDFBA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E268D2EA-5560-CFBD-1F0F-F0EA8849BAAC}"/>
              </a:ext>
            </a:extLst>
          </p:cNvPr>
          <p:cNvSpPr>
            <a:spLocks noGrp="1"/>
          </p:cNvSpPr>
          <p:nvPr>
            <p:ph type="dt" sz="half" idx="10"/>
          </p:nvPr>
        </p:nvSpPr>
        <p:spPr/>
        <p:txBody>
          <a:bodyPr/>
          <a:lstStyle/>
          <a:p>
            <a:fld id="{64C6376F-A504-4D82-92AB-3FD50340AEE1}" type="datetimeFigureOut">
              <a:rPr lang="fr-CA" smtClean="0"/>
              <a:t>2026-05-10</a:t>
            </a:fld>
            <a:endParaRPr lang="fr-CA"/>
          </a:p>
        </p:txBody>
      </p:sp>
      <p:sp>
        <p:nvSpPr>
          <p:cNvPr id="5" name="Espace réservé du pied de page 4">
            <a:extLst>
              <a:ext uri="{FF2B5EF4-FFF2-40B4-BE49-F238E27FC236}">
                <a16:creationId xmlns:a16="http://schemas.microsoft.com/office/drawing/2014/main" id="{B4CE7AE7-6234-667C-675F-7A2AB9DD7574}"/>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EE01D542-EFFC-B4DA-DCB3-64D1A5381599}"/>
              </a:ext>
            </a:extLst>
          </p:cNvPr>
          <p:cNvSpPr>
            <a:spLocks noGrp="1"/>
          </p:cNvSpPr>
          <p:nvPr>
            <p:ph type="sldNum" sz="quarter" idx="12"/>
          </p:nvPr>
        </p:nvSpPr>
        <p:spPr/>
        <p:txBody>
          <a:bodyPr/>
          <a:lstStyle/>
          <a:p>
            <a:fld id="{7020A336-7075-4E71-99A0-BB5F21B30D26}" type="slidenum">
              <a:rPr lang="fr-CA" smtClean="0"/>
              <a:t>‹N°›</a:t>
            </a:fld>
            <a:endParaRPr lang="fr-CA"/>
          </a:p>
        </p:txBody>
      </p:sp>
    </p:spTree>
    <p:extLst>
      <p:ext uri="{BB962C8B-B14F-4D97-AF65-F5344CB8AC3E}">
        <p14:creationId xmlns:p14="http://schemas.microsoft.com/office/powerpoint/2010/main" val="1927215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6AFFA8-AD9E-6E40-70DE-282509EA4F99}"/>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E432816C-8EEB-153D-5756-94692CEAD9F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1C78718F-A909-104E-1E95-E13590B0D088}"/>
              </a:ext>
            </a:extLst>
          </p:cNvPr>
          <p:cNvSpPr>
            <a:spLocks noGrp="1"/>
          </p:cNvSpPr>
          <p:nvPr>
            <p:ph type="dt" sz="half" idx="10"/>
          </p:nvPr>
        </p:nvSpPr>
        <p:spPr/>
        <p:txBody>
          <a:bodyPr/>
          <a:lstStyle/>
          <a:p>
            <a:fld id="{64C6376F-A504-4D82-92AB-3FD50340AEE1}" type="datetimeFigureOut">
              <a:rPr lang="fr-CA" smtClean="0"/>
              <a:t>2026-05-10</a:t>
            </a:fld>
            <a:endParaRPr lang="fr-CA"/>
          </a:p>
        </p:txBody>
      </p:sp>
      <p:sp>
        <p:nvSpPr>
          <p:cNvPr id="5" name="Espace réservé du pied de page 4">
            <a:extLst>
              <a:ext uri="{FF2B5EF4-FFF2-40B4-BE49-F238E27FC236}">
                <a16:creationId xmlns:a16="http://schemas.microsoft.com/office/drawing/2014/main" id="{6F16687F-1F9F-8207-A1A4-892B322E6D39}"/>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C92304F2-4686-06EA-4DEC-BA7D8099C1AA}"/>
              </a:ext>
            </a:extLst>
          </p:cNvPr>
          <p:cNvSpPr>
            <a:spLocks noGrp="1"/>
          </p:cNvSpPr>
          <p:nvPr>
            <p:ph type="sldNum" sz="quarter" idx="12"/>
          </p:nvPr>
        </p:nvSpPr>
        <p:spPr/>
        <p:txBody>
          <a:bodyPr/>
          <a:lstStyle/>
          <a:p>
            <a:fld id="{7020A336-7075-4E71-99A0-BB5F21B30D26}" type="slidenum">
              <a:rPr lang="fr-CA" smtClean="0"/>
              <a:t>‹N°›</a:t>
            </a:fld>
            <a:endParaRPr lang="fr-CA"/>
          </a:p>
        </p:txBody>
      </p:sp>
    </p:spTree>
    <p:extLst>
      <p:ext uri="{BB962C8B-B14F-4D97-AF65-F5344CB8AC3E}">
        <p14:creationId xmlns:p14="http://schemas.microsoft.com/office/powerpoint/2010/main" val="1994226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C3C86E2-0842-4EBB-C0B5-B893DC1B56E3}"/>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A3029B55-0ED7-D8D3-C6B7-C3FEEAD7A65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0D2C08D4-62B6-FA6C-A7CD-37C3A3ADDB1F}"/>
              </a:ext>
            </a:extLst>
          </p:cNvPr>
          <p:cNvSpPr>
            <a:spLocks noGrp="1"/>
          </p:cNvSpPr>
          <p:nvPr>
            <p:ph type="dt" sz="half" idx="10"/>
          </p:nvPr>
        </p:nvSpPr>
        <p:spPr/>
        <p:txBody>
          <a:bodyPr/>
          <a:lstStyle/>
          <a:p>
            <a:fld id="{64C6376F-A504-4D82-92AB-3FD50340AEE1}" type="datetimeFigureOut">
              <a:rPr lang="fr-CA" smtClean="0"/>
              <a:t>2026-05-10</a:t>
            </a:fld>
            <a:endParaRPr lang="fr-CA"/>
          </a:p>
        </p:txBody>
      </p:sp>
      <p:sp>
        <p:nvSpPr>
          <p:cNvPr id="5" name="Espace réservé du pied de page 4">
            <a:extLst>
              <a:ext uri="{FF2B5EF4-FFF2-40B4-BE49-F238E27FC236}">
                <a16:creationId xmlns:a16="http://schemas.microsoft.com/office/drawing/2014/main" id="{A0A55314-54FE-E2A7-3C2E-A1D36FF36BA9}"/>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D8A08E07-ED51-751A-70AB-83D0DE64AE5B}"/>
              </a:ext>
            </a:extLst>
          </p:cNvPr>
          <p:cNvSpPr>
            <a:spLocks noGrp="1"/>
          </p:cNvSpPr>
          <p:nvPr>
            <p:ph type="sldNum" sz="quarter" idx="12"/>
          </p:nvPr>
        </p:nvSpPr>
        <p:spPr/>
        <p:txBody>
          <a:bodyPr/>
          <a:lstStyle/>
          <a:p>
            <a:fld id="{7020A336-7075-4E71-99A0-BB5F21B30D26}" type="slidenum">
              <a:rPr lang="fr-CA" smtClean="0"/>
              <a:t>‹N°›</a:t>
            </a:fld>
            <a:endParaRPr lang="fr-CA"/>
          </a:p>
        </p:txBody>
      </p:sp>
    </p:spTree>
    <p:extLst>
      <p:ext uri="{BB962C8B-B14F-4D97-AF65-F5344CB8AC3E}">
        <p14:creationId xmlns:p14="http://schemas.microsoft.com/office/powerpoint/2010/main" val="285096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mage_pleine-page">
    <p:spTree>
      <p:nvGrpSpPr>
        <p:cNvPr id="1" name=""/>
        <p:cNvGrpSpPr/>
        <p:nvPr/>
      </p:nvGrpSpPr>
      <p:grpSpPr>
        <a:xfrm>
          <a:off x="0" y="0"/>
          <a:ext cx="0" cy="0"/>
          <a:chOff x="0" y="0"/>
          <a:chExt cx="0" cy="0"/>
        </a:xfrm>
      </p:grpSpPr>
      <p:sp>
        <p:nvSpPr>
          <p:cNvPr id="7" name="Espace réservé pour une image  2"/>
          <p:cNvSpPr>
            <a:spLocks noGrp="1"/>
          </p:cNvSpPr>
          <p:nvPr>
            <p:ph type="pic" idx="1"/>
          </p:nvPr>
        </p:nvSpPr>
        <p:spPr>
          <a:xfrm>
            <a:off x="-1" y="0"/>
            <a:ext cx="12192001" cy="6858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Tree>
    <p:extLst>
      <p:ext uri="{BB962C8B-B14F-4D97-AF65-F5344CB8AC3E}">
        <p14:creationId xmlns:p14="http://schemas.microsoft.com/office/powerpoint/2010/main" val="4014587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541949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86704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11608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00089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5319610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255365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998022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6CDEB-0BC0-CD81-FA55-0520F93E6ECF}"/>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92BF0D57-8917-C303-9EDC-A6E16CE9EB3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1FE886BD-88C6-0006-6725-37B31726CBA0}"/>
              </a:ext>
            </a:extLst>
          </p:cNvPr>
          <p:cNvSpPr>
            <a:spLocks noGrp="1"/>
          </p:cNvSpPr>
          <p:nvPr>
            <p:ph type="dt" sz="half" idx="10"/>
          </p:nvPr>
        </p:nvSpPr>
        <p:spPr/>
        <p:txBody>
          <a:bodyPr/>
          <a:lstStyle/>
          <a:p>
            <a:fld id="{64C6376F-A504-4D82-92AB-3FD50340AEE1}" type="datetimeFigureOut">
              <a:rPr lang="fr-CA" smtClean="0"/>
              <a:t>2026-05-10</a:t>
            </a:fld>
            <a:endParaRPr lang="fr-CA"/>
          </a:p>
        </p:txBody>
      </p:sp>
      <p:sp>
        <p:nvSpPr>
          <p:cNvPr id="5" name="Espace réservé du pied de page 4">
            <a:extLst>
              <a:ext uri="{FF2B5EF4-FFF2-40B4-BE49-F238E27FC236}">
                <a16:creationId xmlns:a16="http://schemas.microsoft.com/office/drawing/2014/main" id="{F601297E-A34A-923A-300D-29C1ACFFA557}"/>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9C2E6C75-E202-340A-F83A-4113BADA0E12}"/>
              </a:ext>
            </a:extLst>
          </p:cNvPr>
          <p:cNvSpPr>
            <a:spLocks noGrp="1"/>
          </p:cNvSpPr>
          <p:nvPr>
            <p:ph type="sldNum" sz="quarter" idx="12"/>
          </p:nvPr>
        </p:nvSpPr>
        <p:spPr/>
        <p:txBody>
          <a:bodyPr/>
          <a:lstStyle/>
          <a:p>
            <a:fld id="{7020A336-7075-4E71-99A0-BB5F21B30D26}" type="slidenum">
              <a:rPr lang="fr-CA" smtClean="0"/>
              <a:t>‹N°›</a:t>
            </a:fld>
            <a:endParaRPr lang="fr-CA"/>
          </a:p>
        </p:txBody>
      </p:sp>
    </p:spTree>
    <p:extLst>
      <p:ext uri="{BB962C8B-B14F-4D97-AF65-F5344CB8AC3E}">
        <p14:creationId xmlns:p14="http://schemas.microsoft.com/office/powerpoint/2010/main" val="40223241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98752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1926892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37069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059764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F26F1FB6-47B2-45E7-A0BC-C145FB04EB03}" type="datetimeFigureOut">
              <a:rPr lang="fr-CA" smtClean="0"/>
              <a:t>2026-05-10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D2BC2F2-E21E-4785-8F7F-0C1344E4A8F9}" type="slidenum">
              <a:rPr lang="fr-CA" smtClean="0"/>
              <a:t>‹N°›</a:t>
            </a:fld>
            <a:endParaRPr lang="fr-CA"/>
          </a:p>
        </p:txBody>
      </p:sp>
    </p:spTree>
    <p:extLst>
      <p:ext uri="{BB962C8B-B14F-4D97-AF65-F5344CB8AC3E}">
        <p14:creationId xmlns:p14="http://schemas.microsoft.com/office/powerpoint/2010/main" val="36203599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26F1FB6-47B2-45E7-A0BC-C145FB04EB03}" type="datetimeFigureOut">
              <a:rPr lang="fr-CA" smtClean="0"/>
              <a:t>2026-05-10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D2BC2F2-E21E-4785-8F7F-0C1344E4A8F9}" type="slidenum">
              <a:rPr lang="fr-CA" smtClean="0"/>
              <a:t>‹N°›</a:t>
            </a:fld>
            <a:endParaRPr lang="fr-CA"/>
          </a:p>
        </p:txBody>
      </p:sp>
    </p:spTree>
    <p:extLst>
      <p:ext uri="{BB962C8B-B14F-4D97-AF65-F5344CB8AC3E}">
        <p14:creationId xmlns:p14="http://schemas.microsoft.com/office/powerpoint/2010/main" val="11873991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26F1FB6-47B2-45E7-A0BC-C145FB04EB03}" type="datetimeFigureOut">
              <a:rPr lang="fr-CA" smtClean="0"/>
              <a:t>2026-05-10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D2BC2F2-E21E-4785-8F7F-0C1344E4A8F9}" type="slidenum">
              <a:rPr lang="fr-CA" smtClean="0"/>
              <a:t>‹N°›</a:t>
            </a:fld>
            <a:endParaRPr lang="fr-CA"/>
          </a:p>
        </p:txBody>
      </p:sp>
    </p:spTree>
    <p:extLst>
      <p:ext uri="{BB962C8B-B14F-4D97-AF65-F5344CB8AC3E}">
        <p14:creationId xmlns:p14="http://schemas.microsoft.com/office/powerpoint/2010/main" val="29556053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26F1FB6-47B2-45E7-A0BC-C145FB04EB03}" type="datetimeFigureOut">
              <a:rPr lang="fr-CA" smtClean="0"/>
              <a:t>2026-05-10</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2D2BC2F2-E21E-4785-8F7F-0C1344E4A8F9}" type="slidenum">
              <a:rPr lang="fr-CA" smtClean="0"/>
              <a:t>‹N°›</a:t>
            </a:fld>
            <a:endParaRPr lang="fr-CA"/>
          </a:p>
        </p:txBody>
      </p:sp>
    </p:spTree>
    <p:extLst>
      <p:ext uri="{BB962C8B-B14F-4D97-AF65-F5344CB8AC3E}">
        <p14:creationId xmlns:p14="http://schemas.microsoft.com/office/powerpoint/2010/main" val="27016005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26F1FB6-47B2-45E7-A0BC-C145FB04EB03}" type="datetimeFigureOut">
              <a:rPr lang="fr-CA" smtClean="0"/>
              <a:t>2026-05-10</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2D2BC2F2-E21E-4785-8F7F-0C1344E4A8F9}" type="slidenum">
              <a:rPr lang="fr-CA" smtClean="0"/>
              <a:t>‹N°›</a:t>
            </a:fld>
            <a:endParaRPr lang="fr-CA"/>
          </a:p>
        </p:txBody>
      </p:sp>
    </p:spTree>
    <p:extLst>
      <p:ext uri="{BB962C8B-B14F-4D97-AF65-F5344CB8AC3E}">
        <p14:creationId xmlns:p14="http://schemas.microsoft.com/office/powerpoint/2010/main" val="2832030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26F1FB6-47B2-45E7-A0BC-C145FB04EB03}" type="datetimeFigureOut">
              <a:rPr lang="fr-CA" smtClean="0"/>
              <a:t>2026-05-10</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2D2BC2F2-E21E-4785-8F7F-0C1344E4A8F9}" type="slidenum">
              <a:rPr lang="fr-CA" smtClean="0"/>
              <a:t>‹N°›</a:t>
            </a:fld>
            <a:endParaRPr lang="fr-CA"/>
          </a:p>
        </p:txBody>
      </p:sp>
    </p:spTree>
    <p:extLst>
      <p:ext uri="{BB962C8B-B14F-4D97-AF65-F5344CB8AC3E}">
        <p14:creationId xmlns:p14="http://schemas.microsoft.com/office/powerpoint/2010/main" val="2991285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8B80C5-3364-F4CC-D9FD-360AB9AC74C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a:extLst>
              <a:ext uri="{FF2B5EF4-FFF2-40B4-BE49-F238E27FC236}">
                <a16:creationId xmlns:a16="http://schemas.microsoft.com/office/drawing/2014/main" id="{BC2A63D6-5232-92B0-C107-91BA410ABB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B9CED78-B033-1300-B055-BE22F77DFD7C}"/>
              </a:ext>
            </a:extLst>
          </p:cNvPr>
          <p:cNvSpPr>
            <a:spLocks noGrp="1"/>
          </p:cNvSpPr>
          <p:nvPr>
            <p:ph type="dt" sz="half" idx="10"/>
          </p:nvPr>
        </p:nvSpPr>
        <p:spPr/>
        <p:txBody>
          <a:bodyPr/>
          <a:lstStyle/>
          <a:p>
            <a:fld id="{64C6376F-A504-4D82-92AB-3FD50340AEE1}" type="datetimeFigureOut">
              <a:rPr lang="fr-CA" smtClean="0"/>
              <a:t>2026-05-10</a:t>
            </a:fld>
            <a:endParaRPr lang="fr-CA"/>
          </a:p>
        </p:txBody>
      </p:sp>
      <p:sp>
        <p:nvSpPr>
          <p:cNvPr id="5" name="Espace réservé du pied de page 4">
            <a:extLst>
              <a:ext uri="{FF2B5EF4-FFF2-40B4-BE49-F238E27FC236}">
                <a16:creationId xmlns:a16="http://schemas.microsoft.com/office/drawing/2014/main" id="{73D70FB1-CFC8-58E0-40C8-44B09319BD5B}"/>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5DD5E51C-4341-EFC0-62C3-28FFFCBB73A6}"/>
              </a:ext>
            </a:extLst>
          </p:cNvPr>
          <p:cNvSpPr>
            <a:spLocks noGrp="1"/>
          </p:cNvSpPr>
          <p:nvPr>
            <p:ph type="sldNum" sz="quarter" idx="12"/>
          </p:nvPr>
        </p:nvSpPr>
        <p:spPr/>
        <p:txBody>
          <a:bodyPr/>
          <a:lstStyle/>
          <a:p>
            <a:fld id="{7020A336-7075-4E71-99A0-BB5F21B30D26}" type="slidenum">
              <a:rPr lang="fr-CA" smtClean="0"/>
              <a:t>‹N°›</a:t>
            </a:fld>
            <a:endParaRPr lang="fr-CA"/>
          </a:p>
        </p:txBody>
      </p:sp>
    </p:spTree>
    <p:extLst>
      <p:ext uri="{BB962C8B-B14F-4D97-AF65-F5344CB8AC3E}">
        <p14:creationId xmlns:p14="http://schemas.microsoft.com/office/powerpoint/2010/main" val="31725930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6F1FB6-47B2-45E7-A0BC-C145FB04EB03}" type="datetimeFigureOut">
              <a:rPr lang="fr-CA" smtClean="0"/>
              <a:t>2026-05-10</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2D2BC2F2-E21E-4785-8F7F-0C1344E4A8F9}" type="slidenum">
              <a:rPr lang="fr-CA" smtClean="0"/>
              <a:t>‹N°›</a:t>
            </a:fld>
            <a:endParaRPr lang="fr-CA"/>
          </a:p>
        </p:txBody>
      </p:sp>
    </p:spTree>
    <p:extLst>
      <p:ext uri="{BB962C8B-B14F-4D97-AF65-F5344CB8AC3E}">
        <p14:creationId xmlns:p14="http://schemas.microsoft.com/office/powerpoint/2010/main" val="41645863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26F1FB6-47B2-45E7-A0BC-C145FB04EB03}" type="datetimeFigureOut">
              <a:rPr lang="fr-CA" smtClean="0"/>
              <a:t>2026-05-10</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2D2BC2F2-E21E-4785-8F7F-0C1344E4A8F9}" type="slidenum">
              <a:rPr lang="fr-CA" smtClean="0"/>
              <a:t>‹N°›</a:t>
            </a:fld>
            <a:endParaRPr lang="fr-CA"/>
          </a:p>
        </p:txBody>
      </p:sp>
    </p:spTree>
    <p:extLst>
      <p:ext uri="{BB962C8B-B14F-4D97-AF65-F5344CB8AC3E}">
        <p14:creationId xmlns:p14="http://schemas.microsoft.com/office/powerpoint/2010/main" val="330625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26F1FB6-47B2-45E7-A0BC-C145FB04EB03}" type="datetimeFigureOut">
              <a:rPr lang="fr-CA" smtClean="0"/>
              <a:t>2026-05-10</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2D2BC2F2-E21E-4785-8F7F-0C1344E4A8F9}" type="slidenum">
              <a:rPr lang="fr-CA" smtClean="0"/>
              <a:t>‹N°›</a:t>
            </a:fld>
            <a:endParaRPr lang="fr-CA"/>
          </a:p>
        </p:txBody>
      </p:sp>
    </p:spTree>
    <p:extLst>
      <p:ext uri="{BB962C8B-B14F-4D97-AF65-F5344CB8AC3E}">
        <p14:creationId xmlns:p14="http://schemas.microsoft.com/office/powerpoint/2010/main" val="3115266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26F1FB6-47B2-45E7-A0BC-C145FB04EB03}" type="datetimeFigureOut">
              <a:rPr lang="fr-CA" smtClean="0"/>
              <a:t>2026-05-10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D2BC2F2-E21E-4785-8F7F-0C1344E4A8F9}" type="slidenum">
              <a:rPr lang="fr-CA" smtClean="0"/>
              <a:t>‹N°›</a:t>
            </a:fld>
            <a:endParaRPr lang="fr-CA"/>
          </a:p>
        </p:txBody>
      </p:sp>
    </p:spTree>
    <p:extLst>
      <p:ext uri="{BB962C8B-B14F-4D97-AF65-F5344CB8AC3E}">
        <p14:creationId xmlns:p14="http://schemas.microsoft.com/office/powerpoint/2010/main" val="36852673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26F1FB6-47B2-45E7-A0BC-C145FB04EB03}" type="datetimeFigureOut">
              <a:rPr lang="fr-CA" smtClean="0"/>
              <a:t>2026-05-10</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D2BC2F2-E21E-4785-8F7F-0C1344E4A8F9}" type="slidenum">
              <a:rPr lang="fr-CA" smtClean="0"/>
              <a:t>‹N°›</a:t>
            </a:fld>
            <a:endParaRPr lang="fr-CA"/>
          </a:p>
        </p:txBody>
      </p:sp>
    </p:spTree>
    <p:extLst>
      <p:ext uri="{BB962C8B-B14F-4D97-AF65-F5344CB8AC3E}">
        <p14:creationId xmlns:p14="http://schemas.microsoft.com/office/powerpoint/2010/main" val="12731250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Diapositive de titre" type="title">
  <p:cSld name="Diapositive de titr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12330749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re et contenu" type="obj">
  <p:cSld name="Titre et contenu">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5163408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re de section" type="secHead">
  <p:cSld name="Titre de section">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20079425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eux contenus" type="twoObj">
  <p:cSld name="Deux contenu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12973477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aison" type="twoTxTwoObj">
  <p:cSld name="Comparaison">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4149129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AF0D2D-568A-3A2C-1642-E0DA0E6C653A}"/>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FBB03809-DFE0-6904-E305-8FE283330ED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6CD87E5B-03F1-64F9-61E4-1B6F615BA50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27D4A02E-CBD8-98E0-BB18-C604D238B4C5}"/>
              </a:ext>
            </a:extLst>
          </p:cNvPr>
          <p:cNvSpPr>
            <a:spLocks noGrp="1"/>
          </p:cNvSpPr>
          <p:nvPr>
            <p:ph type="dt" sz="half" idx="10"/>
          </p:nvPr>
        </p:nvSpPr>
        <p:spPr/>
        <p:txBody>
          <a:bodyPr/>
          <a:lstStyle/>
          <a:p>
            <a:fld id="{64C6376F-A504-4D82-92AB-3FD50340AEE1}" type="datetimeFigureOut">
              <a:rPr lang="fr-CA" smtClean="0"/>
              <a:t>2026-05-10</a:t>
            </a:fld>
            <a:endParaRPr lang="fr-CA"/>
          </a:p>
        </p:txBody>
      </p:sp>
      <p:sp>
        <p:nvSpPr>
          <p:cNvPr id="6" name="Espace réservé du pied de page 5">
            <a:extLst>
              <a:ext uri="{FF2B5EF4-FFF2-40B4-BE49-F238E27FC236}">
                <a16:creationId xmlns:a16="http://schemas.microsoft.com/office/drawing/2014/main" id="{98B0ABED-F74D-DB36-FC69-8FC66E82E958}"/>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3EFCF8F9-1AAA-9A9E-835B-CA0A8714AE06}"/>
              </a:ext>
            </a:extLst>
          </p:cNvPr>
          <p:cNvSpPr>
            <a:spLocks noGrp="1"/>
          </p:cNvSpPr>
          <p:nvPr>
            <p:ph type="sldNum" sz="quarter" idx="12"/>
          </p:nvPr>
        </p:nvSpPr>
        <p:spPr/>
        <p:txBody>
          <a:bodyPr/>
          <a:lstStyle/>
          <a:p>
            <a:fld id="{7020A336-7075-4E71-99A0-BB5F21B30D26}" type="slidenum">
              <a:rPr lang="fr-CA" smtClean="0"/>
              <a:t>‹N°›</a:t>
            </a:fld>
            <a:endParaRPr lang="fr-CA"/>
          </a:p>
        </p:txBody>
      </p:sp>
    </p:spTree>
    <p:extLst>
      <p:ext uri="{BB962C8B-B14F-4D97-AF65-F5344CB8AC3E}">
        <p14:creationId xmlns:p14="http://schemas.microsoft.com/office/powerpoint/2010/main" val="2134416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re seul" type="titleOnly">
  <p:cSld name="Titre seul">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3100761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Vide" type="blank">
  <p:cSld name="Vide">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14781592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u avec légende" type="objTx">
  <p:cSld name="Contenu avec légende">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1160015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Image avec légende" type="picTx">
  <p:cSld name="Image avec légende">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14037400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re et texte vertical" type="vertTx">
  <p:cSld name="Titre et texte vertical">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31871194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Titre vertical et texte">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42066563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Vide" type="blank">
  <p:cSld name="Vide">
    <p:spTree>
      <p:nvGrpSpPr>
        <p:cNvPr id="1" name="Shape 15"/>
        <p:cNvGrpSpPr/>
        <p:nvPr/>
      </p:nvGrpSpPr>
      <p:grpSpPr>
        <a:xfrm>
          <a:off x="0" y="0"/>
          <a:ext cx="0" cy="0"/>
          <a:chOff x="0" y="0"/>
          <a:chExt cx="0" cy="0"/>
        </a:xfrm>
      </p:grpSpPr>
      <p:sp>
        <p:nvSpPr>
          <p:cNvPr id="16" name="Google Shape;1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9052577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re et contenu" type="obj">
  <p:cSld name="Titre et contenu">
    <p:spTree>
      <p:nvGrpSpPr>
        <p:cNvPr id="1" name="Shape 19"/>
        <p:cNvGrpSpPr/>
        <p:nvPr/>
      </p:nvGrpSpPr>
      <p:grpSpPr>
        <a:xfrm>
          <a:off x="0" y="0"/>
          <a:ext cx="0" cy="0"/>
          <a:chOff x="0" y="0"/>
          <a:chExt cx="0" cy="0"/>
        </a:xfrm>
      </p:grpSpPr>
      <p:sp>
        <p:nvSpPr>
          <p:cNvPr id="20" name="Google Shape;2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9548492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Diapositive de titre" type="title">
  <p:cSld name="Diapositive de titre">
    <p:spTree>
      <p:nvGrpSpPr>
        <p:cNvPr id="1" name="Shape 25"/>
        <p:cNvGrpSpPr/>
        <p:nvPr/>
      </p:nvGrpSpPr>
      <p:grpSpPr>
        <a:xfrm>
          <a:off x="0" y="0"/>
          <a:ext cx="0" cy="0"/>
          <a:chOff x="0" y="0"/>
          <a:chExt cx="0" cy="0"/>
        </a:xfrm>
      </p:grpSpPr>
      <p:sp>
        <p:nvSpPr>
          <p:cNvPr id="26" name="Google Shape;26;p1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13263100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re de section" type="secHead">
  <p:cSld name="Titre de section">
    <p:spTree>
      <p:nvGrpSpPr>
        <p:cNvPr id="1" name="Shape 31"/>
        <p:cNvGrpSpPr/>
        <p:nvPr/>
      </p:nvGrpSpPr>
      <p:grpSpPr>
        <a:xfrm>
          <a:off x="0" y="0"/>
          <a:ext cx="0" cy="0"/>
          <a:chOff x="0" y="0"/>
          <a:chExt cx="0" cy="0"/>
        </a:xfrm>
      </p:grpSpPr>
      <p:sp>
        <p:nvSpPr>
          <p:cNvPr id="32" name="Google Shape;32;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3254494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D202A4-8AE2-8A0A-3ACA-60E4E4AD3652}"/>
              </a:ext>
            </a:extLst>
          </p:cNvPr>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253B3489-E7D0-B569-1B10-2CE167F063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4457122-A663-D682-2766-C6E53DB1763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4B9A8557-9A36-26E5-3E33-5AA034790D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B3F739C-B356-E0EF-18FB-418E5B10C77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60FBC497-869B-B478-A72D-BE1E703E914E}"/>
              </a:ext>
            </a:extLst>
          </p:cNvPr>
          <p:cNvSpPr>
            <a:spLocks noGrp="1"/>
          </p:cNvSpPr>
          <p:nvPr>
            <p:ph type="dt" sz="half" idx="10"/>
          </p:nvPr>
        </p:nvSpPr>
        <p:spPr/>
        <p:txBody>
          <a:bodyPr/>
          <a:lstStyle/>
          <a:p>
            <a:fld id="{64C6376F-A504-4D82-92AB-3FD50340AEE1}" type="datetimeFigureOut">
              <a:rPr lang="fr-CA" smtClean="0"/>
              <a:t>2026-05-10</a:t>
            </a:fld>
            <a:endParaRPr lang="fr-CA"/>
          </a:p>
        </p:txBody>
      </p:sp>
      <p:sp>
        <p:nvSpPr>
          <p:cNvPr id="8" name="Espace réservé du pied de page 7">
            <a:extLst>
              <a:ext uri="{FF2B5EF4-FFF2-40B4-BE49-F238E27FC236}">
                <a16:creationId xmlns:a16="http://schemas.microsoft.com/office/drawing/2014/main" id="{375CED3E-DCCE-B0B9-8DE7-C372D96A23BB}"/>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7BA46F5C-4229-FE57-76C8-92A6B8529BC0}"/>
              </a:ext>
            </a:extLst>
          </p:cNvPr>
          <p:cNvSpPr>
            <a:spLocks noGrp="1"/>
          </p:cNvSpPr>
          <p:nvPr>
            <p:ph type="sldNum" sz="quarter" idx="12"/>
          </p:nvPr>
        </p:nvSpPr>
        <p:spPr/>
        <p:txBody>
          <a:bodyPr/>
          <a:lstStyle/>
          <a:p>
            <a:fld id="{7020A336-7075-4E71-99A0-BB5F21B30D26}" type="slidenum">
              <a:rPr lang="fr-CA" smtClean="0"/>
              <a:t>‹N°›</a:t>
            </a:fld>
            <a:endParaRPr lang="fr-CA"/>
          </a:p>
        </p:txBody>
      </p:sp>
    </p:spTree>
    <p:extLst>
      <p:ext uri="{BB962C8B-B14F-4D97-AF65-F5344CB8AC3E}">
        <p14:creationId xmlns:p14="http://schemas.microsoft.com/office/powerpoint/2010/main" val="23667294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Deux contenus" type="twoObj">
  <p:cSld name="Deux contenus">
    <p:spTree>
      <p:nvGrpSpPr>
        <p:cNvPr id="1" name="Shape 37"/>
        <p:cNvGrpSpPr/>
        <p:nvPr/>
      </p:nvGrpSpPr>
      <p:grpSpPr>
        <a:xfrm>
          <a:off x="0" y="0"/>
          <a:ext cx="0" cy="0"/>
          <a:chOff x="0" y="0"/>
          <a:chExt cx="0" cy="0"/>
        </a:xfrm>
      </p:grpSpPr>
      <p:sp>
        <p:nvSpPr>
          <p:cNvPr id="38" name="Google Shape;38;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1476743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mparaison" type="twoTxTwoObj">
  <p:cSld name="Comparaison">
    <p:spTree>
      <p:nvGrpSpPr>
        <p:cNvPr id="1" name="Shape 44"/>
        <p:cNvGrpSpPr/>
        <p:nvPr/>
      </p:nvGrpSpPr>
      <p:grpSpPr>
        <a:xfrm>
          <a:off x="0" y="0"/>
          <a:ext cx="0" cy="0"/>
          <a:chOff x="0" y="0"/>
          <a:chExt cx="0" cy="0"/>
        </a:xfrm>
      </p:grpSpPr>
      <p:sp>
        <p:nvSpPr>
          <p:cNvPr id="45" name="Google Shape;45;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12186733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re seul" type="titleOnly">
  <p:cSld name="Titre seul">
    <p:spTree>
      <p:nvGrpSpPr>
        <p:cNvPr id="1" name="Shape 53"/>
        <p:cNvGrpSpPr/>
        <p:nvPr/>
      </p:nvGrpSpPr>
      <p:grpSpPr>
        <a:xfrm>
          <a:off x="0" y="0"/>
          <a:ext cx="0" cy="0"/>
          <a:chOff x="0" y="0"/>
          <a:chExt cx="0" cy="0"/>
        </a:xfrm>
      </p:grpSpPr>
      <p:sp>
        <p:nvSpPr>
          <p:cNvPr id="54" name="Google Shape;54;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25385104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ntenu avec légende" type="objTx">
  <p:cSld name="Contenu avec légende">
    <p:spTree>
      <p:nvGrpSpPr>
        <p:cNvPr id="1" name="Shape 58"/>
        <p:cNvGrpSpPr/>
        <p:nvPr/>
      </p:nvGrpSpPr>
      <p:grpSpPr>
        <a:xfrm>
          <a:off x="0" y="0"/>
          <a:ext cx="0" cy="0"/>
          <a:chOff x="0" y="0"/>
          <a:chExt cx="0" cy="0"/>
        </a:xfrm>
      </p:grpSpPr>
      <p:sp>
        <p:nvSpPr>
          <p:cNvPr id="59" name="Google Shape;59;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37020232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Image avec légende" type="picTx">
  <p:cSld name="Image avec légende">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9"/>
          <p:cNvSpPr>
            <a:spLocks noGrp="1"/>
          </p:cNvSpPr>
          <p:nvPr>
            <p:ph type="pic" idx="2"/>
          </p:nvPr>
        </p:nvSpPr>
        <p:spPr>
          <a:xfrm>
            <a:off x="5183188" y="987425"/>
            <a:ext cx="6172200" cy="4873625"/>
          </a:xfrm>
          <a:prstGeom prst="rect">
            <a:avLst/>
          </a:prstGeom>
          <a:noFill/>
          <a:ln>
            <a:noFill/>
          </a:ln>
        </p:spPr>
      </p:sp>
      <p:sp>
        <p:nvSpPr>
          <p:cNvPr id="68" name="Google Shape;68;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42735671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re et texte vertical" type="vertTx">
  <p:cSld name="Titre et texte vertical">
    <p:spTree>
      <p:nvGrpSpPr>
        <p:cNvPr id="1" name="Shape 72"/>
        <p:cNvGrpSpPr/>
        <p:nvPr/>
      </p:nvGrpSpPr>
      <p:grpSpPr>
        <a:xfrm>
          <a:off x="0" y="0"/>
          <a:ext cx="0" cy="0"/>
          <a:chOff x="0" y="0"/>
          <a:chExt cx="0" cy="0"/>
        </a:xfrm>
      </p:grpSpPr>
      <p:sp>
        <p:nvSpPr>
          <p:cNvPr id="73" name="Google Shape;73;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11671486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Titre vertical et texte">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17673692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1_Front Cover Slide">
  <p:cSld name="1_Front Cover Slide">
    <p:spTree>
      <p:nvGrpSpPr>
        <p:cNvPr id="1" name="Shape 84"/>
        <p:cNvGrpSpPr/>
        <p:nvPr/>
      </p:nvGrpSpPr>
      <p:grpSpPr>
        <a:xfrm>
          <a:off x="0" y="0"/>
          <a:ext cx="0" cy="0"/>
          <a:chOff x="0" y="0"/>
          <a:chExt cx="0" cy="0"/>
        </a:xfrm>
      </p:grpSpPr>
      <p:sp>
        <p:nvSpPr>
          <p:cNvPr id="85" name="Google Shape;85;p22"/>
          <p:cNvSpPr txBox="1">
            <a:spLocks noGrp="1"/>
          </p:cNvSpPr>
          <p:nvPr>
            <p:ph type="ctrTitle"/>
          </p:nvPr>
        </p:nvSpPr>
        <p:spPr>
          <a:xfrm>
            <a:off x="596098" y="598305"/>
            <a:ext cx="10515600" cy="492443"/>
          </a:xfrm>
          <a:prstGeom prst="rect">
            <a:avLst/>
          </a:prstGeom>
          <a:noFill/>
          <a:ln>
            <a:noFill/>
          </a:ln>
        </p:spPr>
        <p:txBody>
          <a:bodyPr spcFirstLastPara="1" wrap="square" lIns="91425" tIns="0" rIns="91425" bIns="0" anchor="t" anchorCtr="0">
            <a:spAutoFit/>
          </a:bodyPr>
          <a:lstStyle>
            <a:lvl1pPr lvl="0" algn="l">
              <a:lnSpc>
                <a:spcPct val="100000"/>
              </a:lnSpc>
              <a:spcBef>
                <a:spcPts val="0"/>
              </a:spcBef>
              <a:spcAft>
                <a:spcPts val="0"/>
              </a:spcAft>
              <a:buClr>
                <a:srgbClr val="FF6800"/>
              </a:buClr>
              <a:buSzPts val="3200"/>
              <a:buFont typeface="Arial"/>
              <a:buNone/>
              <a:defRPr sz="3200" b="0" i="0">
                <a:solidFill>
                  <a:srgbClr val="FF6800"/>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010773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Image_pleine-page">
  <p:cSld name="Image_pleine-page">
    <p:spTree>
      <p:nvGrpSpPr>
        <p:cNvPr id="1" name="Shape 86"/>
        <p:cNvGrpSpPr/>
        <p:nvPr/>
      </p:nvGrpSpPr>
      <p:grpSpPr>
        <a:xfrm>
          <a:off x="0" y="0"/>
          <a:ext cx="0" cy="0"/>
          <a:chOff x="0" y="0"/>
          <a:chExt cx="0" cy="0"/>
        </a:xfrm>
      </p:grpSpPr>
      <p:sp>
        <p:nvSpPr>
          <p:cNvPr id="87" name="Google Shape;87;p23"/>
          <p:cNvSpPr>
            <a:spLocks noGrp="1"/>
          </p:cNvSpPr>
          <p:nvPr>
            <p:ph type="pic" idx="2"/>
          </p:nvPr>
        </p:nvSpPr>
        <p:spPr>
          <a:xfrm>
            <a:off x="-1" y="0"/>
            <a:ext cx="12192001" cy="6858000"/>
          </a:xfrm>
          <a:prstGeom prst="rect">
            <a:avLst/>
          </a:prstGeom>
          <a:noFill/>
          <a:ln>
            <a:noFill/>
          </a:ln>
        </p:spPr>
      </p:sp>
    </p:spTree>
    <p:extLst>
      <p:ext uri="{BB962C8B-B14F-4D97-AF65-F5344CB8AC3E}">
        <p14:creationId xmlns:p14="http://schemas.microsoft.com/office/powerpoint/2010/main" val="41559290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1_MMS-CSAM Texte">
  <p:cSld name="1_MMS-CSAM Texte">
    <p:spTree>
      <p:nvGrpSpPr>
        <p:cNvPr id="1" name="Shape 88"/>
        <p:cNvGrpSpPr/>
        <p:nvPr/>
      </p:nvGrpSpPr>
      <p:grpSpPr>
        <a:xfrm>
          <a:off x="0" y="0"/>
          <a:ext cx="0" cy="0"/>
          <a:chOff x="0" y="0"/>
          <a:chExt cx="0" cy="0"/>
        </a:xfrm>
      </p:grpSpPr>
      <p:sp>
        <p:nvSpPr>
          <p:cNvPr id="89" name="Google Shape;89;p24"/>
          <p:cNvSpPr txBox="1">
            <a:spLocks noGrp="1"/>
          </p:cNvSpPr>
          <p:nvPr>
            <p:ph type="body" idx="1"/>
          </p:nvPr>
        </p:nvSpPr>
        <p:spPr>
          <a:xfrm>
            <a:off x="607883" y="1921715"/>
            <a:ext cx="10972800" cy="45259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Font typeface="Arial"/>
              <a:buNone/>
              <a:defRPr sz="1600">
                <a:latin typeface="Arial"/>
                <a:ea typeface="Arial"/>
                <a:cs typeface="Arial"/>
                <a:sym typeface="Arial"/>
              </a:defRPr>
            </a:lvl1pPr>
            <a:lvl2pPr marL="914400" lvl="1" indent="-330200" algn="l">
              <a:lnSpc>
                <a:spcPct val="90000"/>
              </a:lnSpc>
              <a:spcBef>
                <a:spcPts val="500"/>
              </a:spcBef>
              <a:spcAft>
                <a:spcPts val="0"/>
              </a:spcAft>
              <a:buClr>
                <a:schemeClr val="dk1"/>
              </a:buClr>
              <a:buSzPts val="1600"/>
              <a:buFont typeface="Arial"/>
              <a:buChar char="•"/>
              <a:defRPr sz="1600">
                <a:latin typeface="Arial"/>
                <a:ea typeface="Arial"/>
                <a:cs typeface="Arial"/>
                <a:sym typeface="Arial"/>
              </a:defRPr>
            </a:lvl2pPr>
            <a:lvl3pPr marL="1371600" lvl="2" indent="-330200" algn="l">
              <a:lnSpc>
                <a:spcPct val="90000"/>
              </a:lnSpc>
              <a:spcBef>
                <a:spcPts val="500"/>
              </a:spcBef>
              <a:spcAft>
                <a:spcPts val="0"/>
              </a:spcAft>
              <a:buClr>
                <a:schemeClr val="dk1"/>
              </a:buClr>
              <a:buSzPts val="1600"/>
              <a:buFont typeface="Arial"/>
              <a:buChar char="•"/>
              <a:defRPr sz="1600">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24"/>
          <p:cNvSpPr/>
          <p:nvPr/>
        </p:nvSpPr>
        <p:spPr>
          <a:xfrm>
            <a:off x="0" y="6810368"/>
            <a:ext cx="12192000" cy="13368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1" name="Google Shape;91;p24" descr="Bandeau MMS_CSAM.jpg"/>
          <p:cNvPicPr preferRelativeResize="0"/>
          <p:nvPr/>
        </p:nvPicPr>
        <p:blipFill rotWithShape="1">
          <a:blip r:embed="rId2">
            <a:alphaModFix/>
          </a:blip>
          <a:srcRect/>
          <a:stretch/>
        </p:blipFill>
        <p:spPr>
          <a:xfrm>
            <a:off x="0" y="0"/>
            <a:ext cx="12192000" cy="1812746"/>
          </a:xfrm>
          <a:prstGeom prst="rect">
            <a:avLst/>
          </a:prstGeom>
          <a:noFill/>
          <a:ln>
            <a:noFill/>
          </a:ln>
        </p:spPr>
      </p:pic>
    </p:spTree>
    <p:extLst>
      <p:ext uri="{BB962C8B-B14F-4D97-AF65-F5344CB8AC3E}">
        <p14:creationId xmlns:p14="http://schemas.microsoft.com/office/powerpoint/2010/main" val="2190895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D69CC4-E364-1B87-6D00-B990BA61FA9F}"/>
              </a:ext>
            </a:extLst>
          </p:cNvPr>
          <p:cNvSpPr>
            <a:spLocks noGrp="1"/>
          </p:cNvSpPr>
          <p:nvPr>
            <p:ph type="title"/>
          </p:nvPr>
        </p:nvSpPr>
        <p:spPr/>
        <p:txBody>
          <a:bodyPr/>
          <a:lstStyle/>
          <a:p>
            <a:r>
              <a:rPr lang="fr-FR"/>
              <a:t>Modifiez le style du titre</a:t>
            </a:r>
            <a:endParaRPr lang="fr-CA"/>
          </a:p>
        </p:txBody>
      </p:sp>
      <p:sp>
        <p:nvSpPr>
          <p:cNvPr id="3" name="Espace réservé de la date 2">
            <a:extLst>
              <a:ext uri="{FF2B5EF4-FFF2-40B4-BE49-F238E27FC236}">
                <a16:creationId xmlns:a16="http://schemas.microsoft.com/office/drawing/2014/main" id="{E4D4737E-162F-CB50-2B48-868BF8F3738C}"/>
              </a:ext>
            </a:extLst>
          </p:cNvPr>
          <p:cNvSpPr>
            <a:spLocks noGrp="1"/>
          </p:cNvSpPr>
          <p:nvPr>
            <p:ph type="dt" sz="half" idx="10"/>
          </p:nvPr>
        </p:nvSpPr>
        <p:spPr/>
        <p:txBody>
          <a:bodyPr/>
          <a:lstStyle/>
          <a:p>
            <a:fld id="{64C6376F-A504-4D82-92AB-3FD50340AEE1}" type="datetimeFigureOut">
              <a:rPr lang="fr-CA" smtClean="0"/>
              <a:t>2026-05-10</a:t>
            </a:fld>
            <a:endParaRPr lang="fr-CA"/>
          </a:p>
        </p:txBody>
      </p:sp>
      <p:sp>
        <p:nvSpPr>
          <p:cNvPr id="4" name="Espace réservé du pied de page 3">
            <a:extLst>
              <a:ext uri="{FF2B5EF4-FFF2-40B4-BE49-F238E27FC236}">
                <a16:creationId xmlns:a16="http://schemas.microsoft.com/office/drawing/2014/main" id="{2C161EEE-3E59-81A1-E5C0-AD3FBFCF8497}"/>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BA3EED8A-AC4B-B788-F8AA-A18FDCDCA3F4}"/>
              </a:ext>
            </a:extLst>
          </p:cNvPr>
          <p:cNvSpPr>
            <a:spLocks noGrp="1"/>
          </p:cNvSpPr>
          <p:nvPr>
            <p:ph type="sldNum" sz="quarter" idx="12"/>
          </p:nvPr>
        </p:nvSpPr>
        <p:spPr/>
        <p:txBody>
          <a:bodyPr/>
          <a:lstStyle/>
          <a:p>
            <a:fld id="{7020A336-7075-4E71-99A0-BB5F21B30D26}" type="slidenum">
              <a:rPr lang="fr-CA" smtClean="0"/>
              <a:t>‹N°›</a:t>
            </a:fld>
            <a:endParaRPr lang="fr-CA"/>
          </a:p>
        </p:txBody>
      </p:sp>
    </p:spTree>
    <p:extLst>
      <p:ext uri="{BB962C8B-B14F-4D97-AF65-F5344CB8AC3E}">
        <p14:creationId xmlns:p14="http://schemas.microsoft.com/office/powerpoint/2010/main" val="2741574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4BBC7C2-DF34-3D9D-1FDD-1197891709D0}"/>
              </a:ext>
            </a:extLst>
          </p:cNvPr>
          <p:cNvSpPr>
            <a:spLocks noGrp="1"/>
          </p:cNvSpPr>
          <p:nvPr>
            <p:ph type="dt" sz="half" idx="10"/>
          </p:nvPr>
        </p:nvSpPr>
        <p:spPr/>
        <p:txBody>
          <a:bodyPr/>
          <a:lstStyle/>
          <a:p>
            <a:fld id="{64C6376F-A504-4D82-92AB-3FD50340AEE1}" type="datetimeFigureOut">
              <a:rPr lang="fr-CA" smtClean="0"/>
              <a:t>2026-05-10</a:t>
            </a:fld>
            <a:endParaRPr lang="fr-CA"/>
          </a:p>
        </p:txBody>
      </p:sp>
      <p:sp>
        <p:nvSpPr>
          <p:cNvPr id="3" name="Espace réservé du pied de page 2">
            <a:extLst>
              <a:ext uri="{FF2B5EF4-FFF2-40B4-BE49-F238E27FC236}">
                <a16:creationId xmlns:a16="http://schemas.microsoft.com/office/drawing/2014/main" id="{B4106073-098E-41CD-7C32-69A6A51310EA}"/>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2C13D02C-D0F3-5B88-402D-81E548B9A422}"/>
              </a:ext>
            </a:extLst>
          </p:cNvPr>
          <p:cNvSpPr>
            <a:spLocks noGrp="1"/>
          </p:cNvSpPr>
          <p:nvPr>
            <p:ph type="sldNum" sz="quarter" idx="12"/>
          </p:nvPr>
        </p:nvSpPr>
        <p:spPr/>
        <p:txBody>
          <a:bodyPr/>
          <a:lstStyle/>
          <a:p>
            <a:fld id="{7020A336-7075-4E71-99A0-BB5F21B30D26}" type="slidenum">
              <a:rPr lang="fr-CA" smtClean="0"/>
              <a:t>‹N°›</a:t>
            </a:fld>
            <a:endParaRPr lang="fr-CA"/>
          </a:p>
        </p:txBody>
      </p:sp>
    </p:spTree>
    <p:extLst>
      <p:ext uri="{BB962C8B-B14F-4D97-AF65-F5344CB8AC3E}">
        <p14:creationId xmlns:p14="http://schemas.microsoft.com/office/powerpoint/2010/main" val="313993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61E015-A0CF-38B2-937D-06351F19596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8CD40E72-EA2E-91EB-2FC4-29B4CBAD05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836A1B1B-6067-4BD4-B43D-F8E6196B54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A265CFE-43B7-3948-C6BE-89AEBF6AA968}"/>
              </a:ext>
            </a:extLst>
          </p:cNvPr>
          <p:cNvSpPr>
            <a:spLocks noGrp="1"/>
          </p:cNvSpPr>
          <p:nvPr>
            <p:ph type="dt" sz="half" idx="10"/>
          </p:nvPr>
        </p:nvSpPr>
        <p:spPr/>
        <p:txBody>
          <a:bodyPr/>
          <a:lstStyle/>
          <a:p>
            <a:fld id="{64C6376F-A504-4D82-92AB-3FD50340AEE1}" type="datetimeFigureOut">
              <a:rPr lang="fr-CA" smtClean="0"/>
              <a:t>2026-05-10</a:t>
            </a:fld>
            <a:endParaRPr lang="fr-CA"/>
          </a:p>
        </p:txBody>
      </p:sp>
      <p:sp>
        <p:nvSpPr>
          <p:cNvPr id="6" name="Espace réservé du pied de page 5">
            <a:extLst>
              <a:ext uri="{FF2B5EF4-FFF2-40B4-BE49-F238E27FC236}">
                <a16:creationId xmlns:a16="http://schemas.microsoft.com/office/drawing/2014/main" id="{4F844D29-3ADD-070C-F1B5-9DF5D1DFE267}"/>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89F74872-35BD-27D1-D309-1534526BAF57}"/>
              </a:ext>
            </a:extLst>
          </p:cNvPr>
          <p:cNvSpPr>
            <a:spLocks noGrp="1"/>
          </p:cNvSpPr>
          <p:nvPr>
            <p:ph type="sldNum" sz="quarter" idx="12"/>
          </p:nvPr>
        </p:nvSpPr>
        <p:spPr/>
        <p:txBody>
          <a:bodyPr/>
          <a:lstStyle/>
          <a:p>
            <a:fld id="{7020A336-7075-4E71-99A0-BB5F21B30D26}" type="slidenum">
              <a:rPr lang="fr-CA" smtClean="0"/>
              <a:t>‹N°›</a:t>
            </a:fld>
            <a:endParaRPr lang="fr-CA"/>
          </a:p>
        </p:txBody>
      </p:sp>
    </p:spTree>
    <p:extLst>
      <p:ext uri="{BB962C8B-B14F-4D97-AF65-F5344CB8AC3E}">
        <p14:creationId xmlns:p14="http://schemas.microsoft.com/office/powerpoint/2010/main" val="393868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4181B8-BD88-7FD6-6AE3-22C15C20B8D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2BE3B0B5-AA0C-9AB4-587D-E6E5586551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D85F33F7-AB55-218F-2B1A-4AF844EE9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27849DB-2B7F-CB65-65FB-417A32F76848}"/>
              </a:ext>
            </a:extLst>
          </p:cNvPr>
          <p:cNvSpPr>
            <a:spLocks noGrp="1"/>
          </p:cNvSpPr>
          <p:nvPr>
            <p:ph type="dt" sz="half" idx="10"/>
          </p:nvPr>
        </p:nvSpPr>
        <p:spPr/>
        <p:txBody>
          <a:bodyPr/>
          <a:lstStyle/>
          <a:p>
            <a:fld id="{64C6376F-A504-4D82-92AB-3FD50340AEE1}" type="datetimeFigureOut">
              <a:rPr lang="fr-CA" smtClean="0"/>
              <a:t>2026-05-10</a:t>
            </a:fld>
            <a:endParaRPr lang="fr-CA"/>
          </a:p>
        </p:txBody>
      </p:sp>
      <p:sp>
        <p:nvSpPr>
          <p:cNvPr id="6" name="Espace réservé du pied de page 5">
            <a:extLst>
              <a:ext uri="{FF2B5EF4-FFF2-40B4-BE49-F238E27FC236}">
                <a16:creationId xmlns:a16="http://schemas.microsoft.com/office/drawing/2014/main" id="{67BFEC41-D6E8-1D8F-0E7E-D81173C656D5}"/>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1D631695-FE68-FFE7-2602-0DEE4113D4C2}"/>
              </a:ext>
            </a:extLst>
          </p:cNvPr>
          <p:cNvSpPr>
            <a:spLocks noGrp="1"/>
          </p:cNvSpPr>
          <p:nvPr>
            <p:ph type="sldNum" sz="quarter" idx="12"/>
          </p:nvPr>
        </p:nvSpPr>
        <p:spPr/>
        <p:txBody>
          <a:bodyPr/>
          <a:lstStyle/>
          <a:p>
            <a:fld id="{7020A336-7075-4E71-99A0-BB5F21B30D26}" type="slidenum">
              <a:rPr lang="fr-CA" smtClean="0"/>
              <a:t>‹N°›</a:t>
            </a:fld>
            <a:endParaRPr lang="fr-CA"/>
          </a:p>
        </p:txBody>
      </p:sp>
    </p:spTree>
    <p:extLst>
      <p:ext uri="{BB962C8B-B14F-4D97-AF65-F5344CB8AC3E}">
        <p14:creationId xmlns:p14="http://schemas.microsoft.com/office/powerpoint/2010/main" val="2801426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5.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06BAB17-9F6B-141A-C473-6DECED5F6C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1FEBCCDC-5336-E16E-F700-D751ED8D6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6914D8E5-C57B-F041-A62A-606238BD07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C6376F-A504-4D82-92AB-3FD50340AEE1}" type="datetimeFigureOut">
              <a:rPr lang="fr-CA" smtClean="0"/>
              <a:t>2026-05-10</a:t>
            </a:fld>
            <a:endParaRPr lang="fr-CA"/>
          </a:p>
        </p:txBody>
      </p:sp>
      <p:sp>
        <p:nvSpPr>
          <p:cNvPr id="5" name="Espace réservé du pied de page 4">
            <a:extLst>
              <a:ext uri="{FF2B5EF4-FFF2-40B4-BE49-F238E27FC236}">
                <a16:creationId xmlns:a16="http://schemas.microsoft.com/office/drawing/2014/main" id="{8AE93AE7-4BDE-DE09-9F54-0B90DDE769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D2A3D17F-638E-9344-CCE7-FFDB9EA026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0A336-7075-4E71-99A0-BB5F21B30D26}" type="slidenum">
              <a:rPr lang="fr-CA" smtClean="0"/>
              <a:t>‹N°›</a:t>
            </a:fld>
            <a:endParaRPr lang="fr-CA"/>
          </a:p>
        </p:txBody>
      </p:sp>
    </p:spTree>
    <p:extLst>
      <p:ext uri="{BB962C8B-B14F-4D97-AF65-F5344CB8AC3E}">
        <p14:creationId xmlns:p14="http://schemas.microsoft.com/office/powerpoint/2010/main" val="2354921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5/10/2026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36728695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6F1FB6-47B2-45E7-A0BC-C145FB04EB03}" type="datetimeFigureOut">
              <a:rPr lang="fr-CA" smtClean="0"/>
              <a:t>2026-05-10</a:t>
            </a:fld>
            <a:endParaRPr lang="fr-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2BC2F2-E21E-4785-8F7F-0C1344E4A8F9}" type="slidenum">
              <a:rPr lang="fr-CA" smtClean="0"/>
              <a:t>‹N°›</a:t>
            </a:fld>
            <a:endParaRPr lang="fr-CA"/>
          </a:p>
        </p:txBody>
      </p:sp>
    </p:spTree>
    <p:extLst>
      <p:ext uri="{BB962C8B-B14F-4D97-AF65-F5344CB8AC3E}">
        <p14:creationId xmlns:p14="http://schemas.microsoft.com/office/powerpoint/2010/main" val="95443251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CA"/>
              <a:t>‹N°›</a:t>
            </a:fld>
            <a:endParaRPr/>
          </a:p>
        </p:txBody>
      </p:sp>
    </p:spTree>
    <p:extLst>
      <p:ext uri="{BB962C8B-B14F-4D97-AF65-F5344CB8AC3E}">
        <p14:creationId xmlns:p14="http://schemas.microsoft.com/office/powerpoint/2010/main" val="1109889046"/>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3719473894"/>
      </p:ext>
    </p:extLst>
  </p:cSld>
  <p:clrMap bg1="lt1" tx1="dk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10.svg"/><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9.xml"/><Relationship Id="rId5" Type="http://schemas.openxmlformats.org/officeDocument/2006/relationships/image" Target="../media/image31.pn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5.xml"/><Relationship Id="rId5" Type="http://schemas.openxmlformats.org/officeDocument/2006/relationships/image" Target="../media/image36.png"/><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7.xml"/><Relationship Id="rId1" Type="http://schemas.openxmlformats.org/officeDocument/2006/relationships/slideLayout" Target="../slideLayouts/slideLayout35.xml"/><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image" Target="../media/image41.jpg"/><Relationship Id="rId7" Type="http://schemas.openxmlformats.org/officeDocument/2006/relationships/image" Target="../media/image45.jpg"/><Relationship Id="rId2" Type="http://schemas.openxmlformats.org/officeDocument/2006/relationships/notesSlide" Target="../notesSlides/notesSlide18.xml"/><Relationship Id="rId1" Type="http://schemas.openxmlformats.org/officeDocument/2006/relationships/slideLayout" Target="../slideLayouts/slideLayout36.xml"/><Relationship Id="rId6" Type="http://schemas.openxmlformats.org/officeDocument/2006/relationships/image" Target="../media/image44.jpg"/><Relationship Id="rId11" Type="http://schemas.openxmlformats.org/officeDocument/2006/relationships/image" Target="../media/image49.png"/><Relationship Id="rId5" Type="http://schemas.openxmlformats.org/officeDocument/2006/relationships/image" Target="../media/image43.jpg"/><Relationship Id="rId10" Type="http://schemas.openxmlformats.org/officeDocument/2006/relationships/image" Target="../media/image48.png"/><Relationship Id="rId4" Type="http://schemas.openxmlformats.org/officeDocument/2006/relationships/image" Target="../media/image42.jpg"/><Relationship Id="rId9"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9.xml"/><Relationship Id="rId1" Type="http://schemas.openxmlformats.org/officeDocument/2006/relationships/slideLayout" Target="../slideLayouts/slideLayout36.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svg"/><Relationship Id="rId12" Type="http://schemas.openxmlformats.org/officeDocument/2006/relationships/image" Target="../media/image13.svg"/><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jpg"/><Relationship Id="rId7"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36.xml"/><Relationship Id="rId6" Type="http://schemas.openxmlformats.org/officeDocument/2006/relationships/image" Target="../media/image55.png"/><Relationship Id="rId5" Type="http://schemas.openxmlformats.org/officeDocument/2006/relationships/image" Target="../media/image54.jpg"/><Relationship Id="rId4" Type="http://schemas.openxmlformats.org/officeDocument/2006/relationships/image" Target="../media/image53.jpg"/><Relationship Id="rId9"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36.xml"/><Relationship Id="rId5" Type="http://schemas.openxmlformats.org/officeDocument/2006/relationships/image" Target="../media/image59.jp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2.xml"/><Relationship Id="rId1" Type="http://schemas.openxmlformats.org/officeDocument/2006/relationships/slideLayout" Target="../slideLayouts/slideLayout36.xml"/><Relationship Id="rId5" Type="http://schemas.openxmlformats.org/officeDocument/2006/relationships/image" Target="../media/image61.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36.xml"/><Relationship Id="rId5" Type="http://schemas.openxmlformats.org/officeDocument/2006/relationships/image" Target="../media/image63.jpg"/><Relationship Id="rId4" Type="http://schemas.openxmlformats.org/officeDocument/2006/relationships/image" Target="../media/image62.png"/></Relationships>
</file>

<file path=ppt/slides/_rels/slide24.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4.xml"/><Relationship Id="rId1" Type="http://schemas.openxmlformats.org/officeDocument/2006/relationships/slideLayout" Target="../slideLayouts/slideLayout36.xml"/><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25.xml"/><Relationship Id="rId1" Type="http://schemas.openxmlformats.org/officeDocument/2006/relationships/slideLayout" Target="../slideLayouts/slideLayout36.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26.xml"/><Relationship Id="rId1" Type="http://schemas.openxmlformats.org/officeDocument/2006/relationships/slideLayout" Target="../slideLayouts/slideLayout36.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hyperlink" Target="https://www.montrealmetropoleensante.ca/a-propos/csam/" TargetMode="External"/><Relationship Id="rId2" Type="http://schemas.openxmlformats.org/officeDocument/2006/relationships/hyperlink" Target="https://www.sainealimentationscolaire.ca/" TargetMode="Externa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68.jpeg"/><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15.svg"/><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11.sv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7.svg"/><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9.svg"/><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20.svg"/><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13.svg"/><Relationship Id="rId4"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image" Target="../media/image8.svg"/><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1"/>
          <p:cNvSpPr txBox="1"/>
          <p:nvPr/>
        </p:nvSpPr>
        <p:spPr>
          <a:xfrm>
            <a:off x="4993087" y="3277747"/>
            <a:ext cx="6015757" cy="58473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200"/>
              <a:buFont typeface="Arial"/>
              <a:buNone/>
              <a:tabLst/>
              <a:defRPr/>
            </a:pPr>
            <a:r>
              <a:rPr kumimoji="0" lang="fr-FR" sz="3200" b="1" i="0" u="none" strike="noStrike" kern="0" cap="none" spc="0" normalizeH="0" baseline="0" noProof="0" dirty="0">
                <a:ln>
                  <a:noFill/>
                </a:ln>
                <a:solidFill>
                  <a:srgbClr val="FFFFFF"/>
                </a:solidFill>
                <a:effectLst/>
                <a:uLnTx/>
                <a:uFillTx/>
                <a:latin typeface="Arial"/>
                <a:ea typeface="Arial"/>
                <a:cs typeface="Arial"/>
                <a:sym typeface="Arial"/>
              </a:rPr>
              <a:t>ALIMENTATION SCOLAIRE</a:t>
            </a:r>
            <a:endParaRPr kumimoji="0" sz="3200" b="1"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97" name="Google Shape;97;p1"/>
          <p:cNvSpPr txBox="1"/>
          <p:nvPr/>
        </p:nvSpPr>
        <p:spPr>
          <a:xfrm>
            <a:off x="5340220" y="3062282"/>
            <a:ext cx="5828605" cy="101566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1" u="none" strike="noStrike" kern="0" cap="none" spc="0" normalizeH="0" baseline="0" noProof="0">
              <a:ln>
                <a:noFill/>
              </a:ln>
              <a:solidFill>
                <a:srgbClr val="D3DF4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1" u="none" strike="noStrike" kern="0" cap="none" spc="0" normalizeH="0" baseline="0" noProof="0">
              <a:ln>
                <a:noFill/>
              </a:ln>
              <a:solidFill>
                <a:srgbClr val="D3DF4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endParaRPr kumimoji="0" sz="2000" b="0" i="1"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3" name="Image 2">
            <a:extLst>
              <a:ext uri="{FF2B5EF4-FFF2-40B4-BE49-F238E27FC236}">
                <a16:creationId xmlns:a16="http://schemas.microsoft.com/office/drawing/2014/main" id="{95A46BE2-2D7C-E69C-DDEB-54A6151E82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0915" y="535695"/>
            <a:ext cx="3591686" cy="215501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E6B73"/>
        </a:solidFill>
        <a:effectLst/>
      </p:bgPr>
    </p:bg>
    <p:spTree>
      <p:nvGrpSpPr>
        <p:cNvPr id="1" name=""/>
        <p:cNvGrpSpPr/>
        <p:nvPr/>
      </p:nvGrpSpPr>
      <p:grpSpPr>
        <a:xfrm>
          <a:off x="0" y="0"/>
          <a:ext cx="0" cy="0"/>
          <a:chOff x="0" y="0"/>
          <a:chExt cx="0" cy="0"/>
        </a:xfrm>
      </p:grpSpPr>
      <p:grpSp>
        <p:nvGrpSpPr>
          <p:cNvPr id="2" name="Group 2"/>
          <p:cNvGrpSpPr/>
          <p:nvPr/>
        </p:nvGrpSpPr>
        <p:grpSpPr>
          <a:xfrm>
            <a:off x="0" y="5794898"/>
            <a:ext cx="12192000" cy="1063102"/>
            <a:chOff x="0" y="0"/>
            <a:chExt cx="6020741" cy="524989"/>
          </a:xfrm>
        </p:grpSpPr>
        <p:sp>
          <p:nvSpPr>
            <p:cNvPr id="3" name="Freeform 3"/>
            <p:cNvSpPr/>
            <p:nvPr/>
          </p:nvSpPr>
          <p:spPr>
            <a:xfrm>
              <a:off x="0" y="0"/>
              <a:ext cx="6020741" cy="524989"/>
            </a:xfrm>
            <a:custGeom>
              <a:avLst/>
              <a:gdLst/>
              <a:ahLst/>
              <a:cxnLst/>
              <a:rect l="l" t="t" r="r" b="b"/>
              <a:pathLst>
                <a:path w="6020741" h="524989">
                  <a:moveTo>
                    <a:pt x="0" y="0"/>
                  </a:moveTo>
                  <a:lnTo>
                    <a:pt x="6020741" y="0"/>
                  </a:lnTo>
                  <a:lnTo>
                    <a:pt x="6020741" y="524989"/>
                  </a:lnTo>
                  <a:lnTo>
                    <a:pt x="0" y="524989"/>
                  </a:lnTo>
                  <a:close/>
                </a:path>
              </a:pathLst>
            </a:custGeom>
            <a:solidFill>
              <a:srgbClr val="FFFFFF"/>
            </a:solidFill>
          </p:spPr>
          <p:txBody>
            <a:bodyPr/>
            <a:lstStyle/>
            <a:p>
              <a:pPr defTabSz="609630"/>
              <a:endParaRPr lang="fr-CA" sz="1200">
                <a:solidFill>
                  <a:prstClr val="black"/>
                </a:solidFill>
                <a:latin typeface="Calibri"/>
              </a:endParaRPr>
            </a:p>
          </p:txBody>
        </p:sp>
        <p:sp>
          <p:nvSpPr>
            <p:cNvPr id="4" name="TextBox 4"/>
            <p:cNvSpPr txBox="1"/>
            <p:nvPr/>
          </p:nvSpPr>
          <p:spPr>
            <a:xfrm>
              <a:off x="0" y="-38100"/>
              <a:ext cx="6020741" cy="563089"/>
            </a:xfrm>
            <a:prstGeom prst="rect">
              <a:avLst/>
            </a:prstGeom>
          </p:spPr>
          <p:txBody>
            <a:bodyPr lIns="24384" tIns="24384" rIns="24384" bIns="24384" rtlCol="0" anchor="ctr"/>
            <a:lstStyle/>
            <a:p>
              <a:pPr algn="ctr" defTabSz="609630">
                <a:lnSpc>
                  <a:spcPts val="1478"/>
                </a:lnSpc>
              </a:pPr>
              <a:endParaRPr sz="1200">
                <a:solidFill>
                  <a:prstClr val="black"/>
                </a:solidFill>
                <a:latin typeface="Calibri"/>
              </a:endParaRPr>
            </a:p>
          </p:txBody>
        </p:sp>
      </p:grpSp>
      <p:sp>
        <p:nvSpPr>
          <p:cNvPr id="5" name="Freeform 5"/>
          <p:cNvSpPr/>
          <p:nvPr/>
        </p:nvSpPr>
        <p:spPr>
          <a:xfrm>
            <a:off x="4373682" y="5854008"/>
            <a:ext cx="3444637" cy="944883"/>
          </a:xfrm>
          <a:custGeom>
            <a:avLst/>
            <a:gdLst/>
            <a:ahLst/>
            <a:cxnLst/>
            <a:rect l="l" t="t" r="r" b="b"/>
            <a:pathLst>
              <a:path w="5166956" h="1417325">
                <a:moveTo>
                  <a:pt x="0" y="0"/>
                </a:moveTo>
                <a:lnTo>
                  <a:pt x="5166956" y="0"/>
                </a:lnTo>
                <a:lnTo>
                  <a:pt x="5166956" y="1417325"/>
                </a:lnTo>
                <a:lnTo>
                  <a:pt x="0" y="1417325"/>
                </a:lnTo>
                <a:lnTo>
                  <a:pt x="0" y="0"/>
                </a:lnTo>
                <a:close/>
              </a:path>
            </a:pathLst>
          </a:custGeom>
          <a:blipFill>
            <a:blip r:embed="rId3"/>
            <a:stretch>
              <a:fillRect/>
            </a:stretch>
          </a:blipFill>
        </p:spPr>
        <p:txBody>
          <a:bodyPr/>
          <a:lstStyle/>
          <a:p>
            <a:pPr defTabSz="609630"/>
            <a:endParaRPr lang="fr-CA" sz="1200">
              <a:solidFill>
                <a:prstClr val="black"/>
              </a:solidFill>
              <a:latin typeface="Calibri"/>
            </a:endParaRPr>
          </a:p>
        </p:txBody>
      </p:sp>
      <p:sp>
        <p:nvSpPr>
          <p:cNvPr id="6" name="Freeform 6"/>
          <p:cNvSpPr/>
          <p:nvPr/>
        </p:nvSpPr>
        <p:spPr>
          <a:xfrm>
            <a:off x="788486" y="2209183"/>
            <a:ext cx="10863637" cy="3112924"/>
          </a:xfrm>
          <a:custGeom>
            <a:avLst/>
            <a:gdLst/>
            <a:ahLst/>
            <a:cxnLst/>
            <a:rect l="l" t="t" r="r" b="b"/>
            <a:pathLst>
              <a:path w="12271294" h="4529806">
                <a:moveTo>
                  <a:pt x="0" y="0"/>
                </a:moveTo>
                <a:lnTo>
                  <a:pt x="12271294" y="0"/>
                </a:lnTo>
                <a:lnTo>
                  <a:pt x="12271294" y="4529806"/>
                </a:lnTo>
                <a:lnTo>
                  <a:pt x="0" y="4529806"/>
                </a:lnTo>
                <a:lnTo>
                  <a:pt x="0" y="0"/>
                </a:lnTo>
                <a:close/>
              </a:path>
            </a:pathLst>
          </a:custGeom>
          <a:blipFill>
            <a:blip>
              <a:extLst>
                <a:ext uri="{96DAC541-7B7A-43D3-8B79-37D633B846F1}">
                  <asvg:svgBlip xmlns:asvg="http://schemas.microsoft.com/office/drawing/2016/SVG/main" r:embed="rId4"/>
                </a:ext>
              </a:extLst>
            </a:blip>
            <a:stretch>
              <a:fillRect l="-52" r="-52"/>
            </a:stretch>
          </a:blipFill>
          <a:ln w="9525" cap="sq">
            <a:solidFill>
              <a:srgbClr val="FEFEFE"/>
            </a:solidFill>
            <a:prstDash val="sysDot"/>
            <a:miter/>
          </a:ln>
        </p:spPr>
        <p:txBody>
          <a:bodyPr/>
          <a:lstStyle/>
          <a:p>
            <a:pPr defTabSz="609630"/>
            <a:endParaRPr lang="fr-CA" sz="1200">
              <a:solidFill>
                <a:prstClr val="black"/>
              </a:solidFill>
              <a:latin typeface="Calibri"/>
            </a:endParaRPr>
          </a:p>
        </p:txBody>
      </p:sp>
      <p:sp>
        <p:nvSpPr>
          <p:cNvPr id="7" name="TextBox 7"/>
          <p:cNvSpPr txBox="1"/>
          <p:nvPr/>
        </p:nvSpPr>
        <p:spPr>
          <a:xfrm>
            <a:off x="979419" y="2267614"/>
            <a:ext cx="10466595" cy="3309496"/>
          </a:xfrm>
          <a:prstGeom prst="rect">
            <a:avLst/>
          </a:prstGeom>
        </p:spPr>
        <p:txBody>
          <a:bodyPr wrap="square" lIns="0" tIns="0" rIns="0" bIns="0" rtlCol="0" anchor="t">
            <a:spAutoFit/>
          </a:bodyPr>
          <a:lstStyle/>
          <a:p>
            <a:pPr algn="just" defTabSz="609630">
              <a:lnSpc>
                <a:spcPts val="2558"/>
              </a:lnSpc>
              <a:spcBef>
                <a:spcPct val="0"/>
              </a:spcBef>
            </a:pPr>
            <a:r>
              <a:rPr lang="en-US" sz="2133" dirty="0" err="1">
                <a:solidFill>
                  <a:srgbClr val="FEFEFE"/>
                </a:solidFill>
                <a:latin typeface="Roboto"/>
                <a:ea typeface="Roboto"/>
                <a:cs typeface="Roboto"/>
                <a:sym typeface="Roboto"/>
              </a:rPr>
              <a:t>S’appuie</a:t>
            </a:r>
            <a:r>
              <a:rPr lang="en-US" sz="2133" dirty="0">
                <a:solidFill>
                  <a:srgbClr val="FEFEFE"/>
                </a:solidFill>
                <a:latin typeface="Roboto"/>
                <a:ea typeface="Roboto"/>
                <a:cs typeface="Roboto"/>
                <a:sym typeface="Roboto"/>
              </a:rPr>
              <a:t> sur le </a:t>
            </a:r>
            <a:r>
              <a:rPr lang="en-US" sz="2133" dirty="0" err="1">
                <a:solidFill>
                  <a:srgbClr val="FEFEFE"/>
                </a:solidFill>
                <a:latin typeface="Roboto"/>
                <a:ea typeface="Roboto"/>
                <a:cs typeface="Roboto"/>
                <a:sym typeface="Roboto"/>
              </a:rPr>
              <a:t>financement</a:t>
            </a:r>
            <a:r>
              <a:rPr lang="en-US" sz="2133" dirty="0">
                <a:solidFill>
                  <a:srgbClr val="FEFEFE"/>
                </a:solidFill>
                <a:latin typeface="Roboto"/>
                <a:ea typeface="Roboto"/>
                <a:cs typeface="Roboto"/>
                <a:sym typeface="Roboto"/>
              </a:rPr>
              <a:t> et les politiques </a:t>
            </a:r>
            <a:r>
              <a:rPr lang="en-US" sz="2133" dirty="0" err="1">
                <a:solidFill>
                  <a:srgbClr val="FEFEFE"/>
                </a:solidFill>
                <a:latin typeface="Roboto"/>
                <a:ea typeface="Roboto"/>
                <a:cs typeface="Roboto"/>
                <a:sym typeface="Roboto"/>
              </a:rPr>
              <a:t>provinciales</a:t>
            </a:r>
            <a:r>
              <a:rPr lang="en-US" sz="2133" dirty="0">
                <a:solidFill>
                  <a:srgbClr val="FEFEFE"/>
                </a:solidFill>
                <a:latin typeface="Roboto"/>
                <a:ea typeface="Roboto"/>
                <a:cs typeface="Roboto"/>
                <a:sym typeface="Roboto"/>
              </a:rPr>
              <a:t> et </a:t>
            </a:r>
            <a:r>
              <a:rPr lang="en-US" sz="2133" dirty="0" err="1">
                <a:solidFill>
                  <a:srgbClr val="FEFEFE"/>
                </a:solidFill>
                <a:latin typeface="Roboto"/>
                <a:ea typeface="Roboto"/>
                <a:cs typeface="Roboto"/>
                <a:sym typeface="Roboto"/>
              </a:rPr>
              <a:t>territoriales</a:t>
            </a:r>
            <a:endParaRPr lang="en-US" sz="2133" dirty="0" err="1">
              <a:solidFill>
                <a:srgbClr val="FEFEFE"/>
              </a:solidFill>
              <a:latin typeface="Roboto"/>
              <a:ea typeface="Roboto"/>
              <a:cs typeface="Roboto"/>
            </a:endParaRPr>
          </a:p>
          <a:p>
            <a:pPr algn="just" defTabSz="609630">
              <a:lnSpc>
                <a:spcPts val="2557"/>
              </a:lnSpc>
              <a:spcBef>
                <a:spcPct val="0"/>
              </a:spcBef>
            </a:pPr>
            <a:endParaRPr lang="en-US" sz="2133" dirty="0">
              <a:solidFill>
                <a:srgbClr val="FEFEFE"/>
              </a:solidFill>
              <a:latin typeface="Roboto"/>
              <a:ea typeface="Roboto"/>
              <a:cs typeface="Roboto"/>
              <a:sym typeface="Roboto"/>
            </a:endParaRPr>
          </a:p>
          <a:p>
            <a:pPr algn="just" defTabSz="609630">
              <a:lnSpc>
                <a:spcPts val="2557"/>
              </a:lnSpc>
              <a:spcBef>
                <a:spcPct val="0"/>
              </a:spcBef>
            </a:pPr>
            <a:r>
              <a:rPr lang="en-US" sz="2133" dirty="0">
                <a:solidFill>
                  <a:srgbClr val="FEFEFE"/>
                </a:solidFill>
                <a:latin typeface="Roboto"/>
                <a:ea typeface="Roboto"/>
                <a:cs typeface="Roboto"/>
                <a:sym typeface="Roboto"/>
              </a:rPr>
              <a:t>Se dote de </a:t>
            </a:r>
            <a:r>
              <a:rPr lang="en-US" sz="2133" dirty="0" err="1">
                <a:solidFill>
                  <a:srgbClr val="FEFEFE"/>
                </a:solidFill>
                <a:latin typeface="Roboto"/>
                <a:ea typeface="Roboto"/>
                <a:cs typeface="Roboto"/>
                <a:sym typeface="Roboto"/>
              </a:rPr>
              <a:t>mesures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fermes</a:t>
            </a:r>
            <a:r>
              <a:rPr lang="en-US" sz="2133" dirty="0">
                <a:solidFill>
                  <a:srgbClr val="FEFEFE"/>
                </a:solidFill>
                <a:latin typeface="Roboto"/>
                <a:ea typeface="Roboto"/>
                <a:cs typeface="Roboto"/>
                <a:sym typeface="Roboto"/>
              </a:rPr>
              <a:t> de </a:t>
            </a:r>
            <a:r>
              <a:rPr lang="en-US" sz="2133" dirty="0" err="1">
                <a:solidFill>
                  <a:srgbClr val="FEFEFE"/>
                </a:solidFill>
                <a:latin typeface="Roboto"/>
                <a:ea typeface="Roboto"/>
                <a:cs typeface="Roboto"/>
                <a:sym typeface="Roboto"/>
              </a:rPr>
              <a:t>reddition</a:t>
            </a:r>
            <a:r>
              <a:rPr lang="en-US" sz="2133" dirty="0">
                <a:solidFill>
                  <a:srgbClr val="FEFEFE"/>
                </a:solidFill>
                <a:latin typeface="Roboto"/>
                <a:ea typeface="Roboto"/>
                <a:cs typeface="Roboto"/>
                <a:sym typeface="Roboto"/>
              </a:rPr>
              <a:t> de </a:t>
            </a:r>
            <a:r>
              <a:rPr lang="en-US" sz="2133" dirty="0" err="1">
                <a:solidFill>
                  <a:srgbClr val="FEFEFE"/>
                </a:solidFill>
                <a:latin typeface="Roboto"/>
                <a:ea typeface="Roboto"/>
                <a:cs typeface="Roboto"/>
                <a:sym typeface="Roboto"/>
              </a:rPr>
              <a:t>comptes</a:t>
            </a:r>
            <a:endParaRPr lang="en-US" sz="2133" dirty="0" err="1">
              <a:solidFill>
                <a:srgbClr val="FEFEFE"/>
              </a:solidFill>
              <a:latin typeface="Roboto"/>
              <a:ea typeface="Roboto"/>
              <a:cs typeface="Roboto"/>
            </a:endParaRPr>
          </a:p>
          <a:p>
            <a:pPr algn="just" defTabSz="609630">
              <a:lnSpc>
                <a:spcPts val="2557"/>
              </a:lnSpc>
              <a:spcBef>
                <a:spcPct val="0"/>
              </a:spcBef>
            </a:pPr>
            <a:endParaRPr lang="en-US" sz="2133" dirty="0">
              <a:solidFill>
                <a:srgbClr val="FEFEFE"/>
              </a:solidFill>
              <a:latin typeface="Roboto"/>
              <a:ea typeface="Roboto"/>
              <a:cs typeface="Roboto"/>
              <a:sym typeface="Roboto"/>
            </a:endParaRPr>
          </a:p>
          <a:p>
            <a:pPr algn="just" defTabSz="609630">
              <a:lnSpc>
                <a:spcPts val="2557"/>
              </a:lnSpc>
              <a:spcBef>
                <a:spcPct val="0"/>
              </a:spcBef>
            </a:pPr>
            <a:r>
              <a:rPr lang="en-US" sz="2133" dirty="0" err="1">
                <a:solidFill>
                  <a:srgbClr val="FEFEFE"/>
                </a:solidFill>
                <a:latin typeface="Roboto"/>
                <a:ea typeface="Roboto"/>
                <a:cs typeface="Roboto"/>
                <a:sym typeface="Roboto"/>
              </a:rPr>
              <a:t>Guidé</a:t>
            </a:r>
            <a:r>
              <a:rPr lang="en-US" sz="2133" dirty="0">
                <a:solidFill>
                  <a:srgbClr val="FEFEFE"/>
                </a:solidFill>
                <a:latin typeface="Roboto"/>
                <a:ea typeface="Roboto"/>
                <a:cs typeface="Roboto"/>
                <a:sym typeface="Roboto"/>
              </a:rPr>
              <a:t> par des </a:t>
            </a:r>
            <a:r>
              <a:rPr lang="en-US" sz="2133" dirty="0" err="1">
                <a:solidFill>
                  <a:srgbClr val="FEFEFE"/>
                </a:solidFill>
                <a:latin typeface="Roboto"/>
                <a:ea typeface="Roboto"/>
                <a:cs typeface="Roboto"/>
                <a:sym typeface="Roboto"/>
              </a:rPr>
              <a:t>normes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nutritionnelles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pancanadiennes</a:t>
            </a:r>
            <a:r>
              <a:rPr lang="en-US" sz="2133" dirty="0">
                <a:solidFill>
                  <a:srgbClr val="FEFEFE"/>
                </a:solidFill>
                <a:latin typeface="Roboto"/>
                <a:ea typeface="Roboto"/>
                <a:cs typeface="Roboto"/>
                <a:sym typeface="Roboto"/>
              </a:rPr>
              <a:t>, des </a:t>
            </a:r>
            <a:r>
              <a:rPr lang="en-US" sz="2133" dirty="0" err="1">
                <a:solidFill>
                  <a:srgbClr val="FEFEFE"/>
                </a:solidFill>
                <a:latin typeface="Roboto"/>
                <a:ea typeface="Roboto"/>
                <a:cs typeface="Roboto"/>
                <a:sym typeface="Roboto"/>
              </a:rPr>
              <a:t>mesures</a:t>
            </a:r>
            <a:r>
              <a:rPr lang="en-US" sz="2133" dirty="0">
                <a:solidFill>
                  <a:srgbClr val="FEFEFE"/>
                </a:solidFill>
                <a:latin typeface="Roboto"/>
                <a:ea typeface="Roboto"/>
                <a:cs typeface="Roboto"/>
                <a:sym typeface="Roboto"/>
              </a:rPr>
              <a:t> de protection </a:t>
            </a:r>
            <a:r>
              <a:rPr lang="en-US" sz="2133" dirty="0" err="1">
                <a:solidFill>
                  <a:srgbClr val="FEFEFE"/>
                </a:solidFill>
                <a:latin typeface="Roboto"/>
                <a:ea typeface="Roboto"/>
                <a:cs typeface="Roboto"/>
                <a:sym typeface="Roboto"/>
              </a:rPr>
              <a:t>en</a:t>
            </a:r>
            <a:r>
              <a:rPr lang="en-US" sz="2133" dirty="0">
                <a:solidFill>
                  <a:srgbClr val="FEFEFE"/>
                </a:solidFill>
                <a:latin typeface="Roboto"/>
                <a:ea typeface="Roboto"/>
                <a:cs typeface="Roboto"/>
                <a:sym typeface="Roboto"/>
              </a:rPr>
              <a:t> matière de </a:t>
            </a:r>
            <a:r>
              <a:rPr lang="en-US" sz="2133" dirty="0" err="1">
                <a:solidFill>
                  <a:srgbClr val="FEFEFE"/>
                </a:solidFill>
                <a:latin typeface="Roboto"/>
                <a:ea typeface="Roboto"/>
                <a:cs typeface="Roboto"/>
                <a:sym typeface="Roboto"/>
              </a:rPr>
              <a:t>conflits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d’intérêts</a:t>
            </a:r>
            <a:r>
              <a:rPr lang="en-US" sz="2133" dirty="0">
                <a:solidFill>
                  <a:srgbClr val="FEFEFE"/>
                </a:solidFill>
                <a:latin typeface="Roboto"/>
                <a:ea typeface="Roboto"/>
                <a:cs typeface="Roboto"/>
                <a:sym typeface="Roboto"/>
              </a:rPr>
              <a:t> et de promotion </a:t>
            </a:r>
            <a:r>
              <a:rPr lang="en-US" sz="2133" dirty="0" err="1">
                <a:solidFill>
                  <a:srgbClr val="FEFEFE"/>
                </a:solidFill>
                <a:latin typeface="Roboto"/>
                <a:ea typeface="Roboto"/>
                <a:cs typeface="Roboto"/>
                <a:sym typeface="Roboto"/>
              </a:rPr>
              <a:t>d’aliments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malsains</a:t>
            </a:r>
            <a:r>
              <a:rPr lang="en-US" sz="2133" dirty="0">
                <a:solidFill>
                  <a:srgbClr val="FEFEFE"/>
                </a:solidFill>
                <a:latin typeface="Roboto"/>
                <a:ea typeface="Roboto"/>
                <a:cs typeface="Roboto"/>
                <a:sym typeface="Roboto"/>
              </a:rPr>
              <a:t> et de </a:t>
            </a:r>
            <a:r>
              <a:rPr lang="en-US" sz="2133" dirty="0" err="1">
                <a:solidFill>
                  <a:srgbClr val="FEFEFE"/>
                </a:solidFill>
                <a:latin typeface="Roboto"/>
                <a:ea typeface="Roboto"/>
                <a:cs typeface="Roboto"/>
                <a:sym typeface="Roboto"/>
              </a:rPr>
              <a:t>produits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spécifiques</a:t>
            </a:r>
          </a:p>
          <a:p>
            <a:pPr algn="just" defTabSz="609630">
              <a:lnSpc>
                <a:spcPts val="2557"/>
              </a:lnSpc>
              <a:spcBef>
                <a:spcPct val="0"/>
              </a:spcBef>
            </a:pPr>
            <a:endParaRPr lang="en-US" sz="2133" dirty="0">
              <a:solidFill>
                <a:srgbClr val="FEFEFE"/>
              </a:solidFill>
              <a:latin typeface="Roboto"/>
              <a:ea typeface="Roboto"/>
              <a:cs typeface="Roboto"/>
              <a:sym typeface="Roboto"/>
            </a:endParaRPr>
          </a:p>
          <a:p>
            <a:pPr algn="just" defTabSz="609630">
              <a:lnSpc>
                <a:spcPts val="2557"/>
              </a:lnSpc>
              <a:spcBef>
                <a:spcPct val="0"/>
              </a:spcBef>
            </a:pPr>
            <a:r>
              <a:rPr lang="en-US" sz="2133" dirty="0">
                <a:solidFill>
                  <a:srgbClr val="FEFEFE"/>
                </a:solidFill>
                <a:latin typeface="Roboto"/>
                <a:ea typeface="Roboto"/>
                <a:cs typeface="Roboto"/>
                <a:sym typeface="Roboto"/>
              </a:rPr>
              <a:t>Se dote d’un cadre pour </a:t>
            </a:r>
            <a:r>
              <a:rPr lang="en-US" sz="2133" dirty="0" err="1">
                <a:solidFill>
                  <a:srgbClr val="FEFEFE"/>
                </a:solidFill>
                <a:latin typeface="Roboto"/>
                <a:ea typeface="Roboto"/>
                <a:cs typeface="Roboto"/>
                <a:sym typeface="Roboto"/>
              </a:rPr>
              <a:t>l’évaluation</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cohérente</a:t>
            </a:r>
            <a:r>
              <a:rPr lang="en-US" sz="2133" dirty="0">
                <a:solidFill>
                  <a:srgbClr val="FEFEFE"/>
                </a:solidFill>
                <a:latin typeface="Roboto"/>
                <a:ea typeface="Roboto"/>
                <a:cs typeface="Roboto"/>
                <a:sym typeface="Roboto"/>
              </a:rPr>
              <a:t> des </a:t>
            </a:r>
            <a:r>
              <a:rPr lang="en-US" sz="2133" dirty="0" err="1">
                <a:solidFill>
                  <a:srgbClr val="FEFEFE"/>
                </a:solidFill>
                <a:latin typeface="Roboto"/>
                <a:ea typeface="Roboto"/>
                <a:cs typeface="Roboto"/>
                <a:sym typeface="Roboto"/>
              </a:rPr>
              <a:t>programmes</a:t>
            </a:r>
            <a:r>
              <a:rPr lang="en-US" sz="2133" dirty="0">
                <a:solidFill>
                  <a:srgbClr val="FEFEFE"/>
                </a:solidFill>
                <a:latin typeface="Roboto"/>
                <a:ea typeface="Roboto"/>
                <a:cs typeface="Roboto"/>
                <a:sym typeface="Roboto"/>
              </a:rPr>
              <a:t> à </a:t>
            </a:r>
            <a:r>
              <a:rPr lang="en-US" sz="2133" dirty="0" err="1">
                <a:solidFill>
                  <a:srgbClr val="FEFEFE"/>
                </a:solidFill>
                <a:latin typeface="Roboto"/>
                <a:ea typeface="Roboto"/>
                <a:cs typeface="Roboto"/>
                <a:sym typeface="Roboto"/>
              </a:rPr>
              <a:t>l’échelle</a:t>
            </a:r>
            <a:r>
              <a:rPr lang="en-US" sz="2133" dirty="0">
                <a:solidFill>
                  <a:srgbClr val="FEFEFE"/>
                </a:solidFill>
                <a:latin typeface="Roboto"/>
                <a:ea typeface="Roboto"/>
                <a:cs typeface="Roboto"/>
                <a:sym typeface="Roboto"/>
              </a:rPr>
              <a:t> du Canada</a:t>
            </a:r>
            <a:endParaRPr lang="en-US" sz="2133" dirty="0">
              <a:solidFill>
                <a:srgbClr val="FEFEFE"/>
              </a:solidFill>
              <a:latin typeface="Roboto"/>
              <a:ea typeface="Roboto"/>
              <a:cs typeface="Roboto"/>
            </a:endParaRPr>
          </a:p>
          <a:p>
            <a:pPr algn="just" defTabSz="609630">
              <a:lnSpc>
                <a:spcPts val="2558"/>
              </a:lnSpc>
              <a:spcBef>
                <a:spcPct val="0"/>
              </a:spcBef>
            </a:pPr>
            <a:endParaRPr lang="en-US" sz="1827">
              <a:solidFill>
                <a:srgbClr val="FEFEFE"/>
              </a:solidFill>
              <a:latin typeface="Roboto"/>
              <a:ea typeface="Roboto"/>
              <a:cs typeface="Roboto"/>
              <a:sym typeface="Roboto"/>
            </a:endParaRPr>
          </a:p>
        </p:txBody>
      </p:sp>
      <p:sp>
        <p:nvSpPr>
          <p:cNvPr id="8" name="TextBox 8"/>
          <p:cNvSpPr txBox="1"/>
          <p:nvPr/>
        </p:nvSpPr>
        <p:spPr>
          <a:xfrm>
            <a:off x="2005569" y="403802"/>
            <a:ext cx="3950051" cy="585225"/>
          </a:xfrm>
          <a:prstGeom prst="rect">
            <a:avLst/>
          </a:prstGeom>
        </p:spPr>
        <p:txBody>
          <a:bodyPr lIns="0" tIns="0" rIns="0" bIns="0" rtlCol="0" anchor="t">
            <a:spAutoFit/>
          </a:bodyPr>
          <a:lstStyle/>
          <a:p>
            <a:pPr defTabSz="609630">
              <a:lnSpc>
                <a:spcPts val="4861"/>
              </a:lnSpc>
            </a:pPr>
            <a:r>
              <a:rPr lang="en-US" sz="3467" b="1">
                <a:solidFill>
                  <a:srgbClr val="FFFFFF"/>
                </a:solidFill>
                <a:latin typeface="Brandon Grotesque 1 Bold"/>
                <a:sym typeface="Brandon Grotesque 1 Bold"/>
              </a:rPr>
              <a:t>PRINCIPE 8</a:t>
            </a:r>
            <a:endParaRPr lang="fr-FR" sz="1200">
              <a:solidFill>
                <a:prstClr val="black"/>
              </a:solidFill>
              <a:latin typeface="Calibri"/>
            </a:endParaRPr>
          </a:p>
        </p:txBody>
      </p:sp>
      <p:grpSp>
        <p:nvGrpSpPr>
          <p:cNvPr id="9" name="Group 9"/>
          <p:cNvGrpSpPr/>
          <p:nvPr/>
        </p:nvGrpSpPr>
        <p:grpSpPr>
          <a:xfrm>
            <a:off x="2005569" y="1159731"/>
            <a:ext cx="6524953" cy="1407933"/>
            <a:chOff x="0" y="0"/>
            <a:chExt cx="13049905" cy="2815866"/>
          </a:xfrm>
        </p:grpSpPr>
        <p:grpSp>
          <p:nvGrpSpPr>
            <p:cNvPr id="10" name="Group 10"/>
            <p:cNvGrpSpPr/>
            <p:nvPr/>
          </p:nvGrpSpPr>
          <p:grpSpPr>
            <a:xfrm>
              <a:off x="0" y="0"/>
              <a:ext cx="12984119" cy="1412400"/>
              <a:chOff x="0" y="0"/>
              <a:chExt cx="2678370" cy="291350"/>
            </a:xfrm>
          </p:grpSpPr>
          <p:sp>
            <p:nvSpPr>
              <p:cNvPr id="11" name="Freeform 11"/>
              <p:cNvSpPr/>
              <p:nvPr/>
            </p:nvSpPr>
            <p:spPr>
              <a:xfrm>
                <a:off x="0" y="0"/>
                <a:ext cx="2678370" cy="291350"/>
              </a:xfrm>
              <a:custGeom>
                <a:avLst/>
                <a:gdLst/>
                <a:ahLst/>
                <a:cxnLst/>
                <a:rect l="l" t="t" r="r" b="b"/>
                <a:pathLst>
                  <a:path w="2678370" h="291350">
                    <a:moveTo>
                      <a:pt x="0" y="0"/>
                    </a:moveTo>
                    <a:lnTo>
                      <a:pt x="2678370" y="0"/>
                    </a:lnTo>
                    <a:lnTo>
                      <a:pt x="2678370" y="291350"/>
                    </a:lnTo>
                    <a:lnTo>
                      <a:pt x="0" y="291350"/>
                    </a:lnTo>
                    <a:close/>
                  </a:path>
                </a:pathLst>
              </a:custGeom>
              <a:solidFill>
                <a:srgbClr val="FFFFFF"/>
              </a:solidFill>
            </p:spPr>
            <p:txBody>
              <a:bodyPr/>
              <a:lstStyle/>
              <a:p>
                <a:pPr defTabSz="609630"/>
                <a:endParaRPr lang="fr-CA" sz="1200">
                  <a:solidFill>
                    <a:prstClr val="black"/>
                  </a:solidFill>
                  <a:latin typeface="Calibri"/>
                </a:endParaRPr>
              </a:p>
            </p:txBody>
          </p:sp>
          <p:sp>
            <p:nvSpPr>
              <p:cNvPr id="12" name="TextBox 12"/>
              <p:cNvSpPr txBox="1"/>
              <p:nvPr/>
            </p:nvSpPr>
            <p:spPr>
              <a:xfrm>
                <a:off x="0" y="-57150"/>
                <a:ext cx="2678370" cy="348500"/>
              </a:xfrm>
              <a:prstGeom prst="rect">
                <a:avLst/>
              </a:prstGeom>
            </p:spPr>
            <p:txBody>
              <a:bodyPr lIns="33697" tIns="33697" rIns="33697" bIns="33697" rtlCol="0" anchor="ctr"/>
              <a:lstStyle/>
              <a:p>
                <a:pPr algn="ctr" defTabSz="609630">
                  <a:lnSpc>
                    <a:spcPts val="2254"/>
                  </a:lnSpc>
                </a:pPr>
                <a:endParaRPr sz="1200">
                  <a:solidFill>
                    <a:prstClr val="black"/>
                  </a:solidFill>
                  <a:latin typeface="Calibri"/>
                </a:endParaRPr>
              </a:p>
            </p:txBody>
          </p:sp>
        </p:grpSp>
        <p:sp>
          <p:nvSpPr>
            <p:cNvPr id="13" name="TextBox 13"/>
            <p:cNvSpPr txBox="1"/>
            <p:nvPr/>
          </p:nvSpPr>
          <p:spPr>
            <a:xfrm>
              <a:off x="198164" y="4454"/>
              <a:ext cx="12851741" cy="2811412"/>
            </a:xfrm>
            <a:prstGeom prst="rect">
              <a:avLst/>
            </a:prstGeom>
          </p:spPr>
          <p:txBody>
            <a:bodyPr lIns="0" tIns="0" rIns="0" bIns="0" rtlCol="0" anchor="t">
              <a:spAutoFit/>
            </a:bodyPr>
            <a:lstStyle/>
            <a:p>
              <a:pPr defTabSz="609630">
                <a:lnSpc>
                  <a:spcPts val="2837"/>
                </a:lnSpc>
              </a:pPr>
              <a:r>
                <a:rPr lang="en-US" sz="2026" b="1">
                  <a:solidFill>
                    <a:srgbClr val="7E6B73"/>
                  </a:solidFill>
                  <a:latin typeface="Roboto Bold"/>
                  <a:ea typeface="Roboto Bold"/>
                  <a:cs typeface="Roboto Bold"/>
                  <a:sym typeface="Roboto Bold"/>
                </a:rPr>
                <a:t>SOUTENU PAR DES MESURES D’ACCOMPAGNEMENT ET DE REDDITION DE COMPTES </a:t>
              </a:r>
            </a:p>
            <a:p>
              <a:pPr defTabSz="609630">
                <a:lnSpc>
                  <a:spcPts val="2837"/>
                </a:lnSpc>
              </a:pPr>
              <a:endParaRPr lang="en-US" sz="2026" b="1">
                <a:solidFill>
                  <a:srgbClr val="7E6B73"/>
                </a:solidFill>
                <a:latin typeface="Roboto Bold"/>
                <a:ea typeface="Roboto Bold"/>
                <a:cs typeface="Roboto Bold"/>
                <a:sym typeface="Roboto Bold"/>
              </a:endParaRPr>
            </a:p>
          </p:txBody>
        </p:sp>
      </p:grpSp>
      <p:sp>
        <p:nvSpPr>
          <p:cNvPr id="14" name="TextBox 14"/>
          <p:cNvSpPr txBox="1"/>
          <p:nvPr/>
        </p:nvSpPr>
        <p:spPr>
          <a:xfrm>
            <a:off x="2005569" y="5317954"/>
            <a:ext cx="8180863" cy="327975"/>
          </a:xfrm>
          <a:prstGeom prst="rect">
            <a:avLst/>
          </a:prstGeom>
        </p:spPr>
        <p:txBody>
          <a:bodyPr lIns="0" tIns="0" rIns="0" bIns="0" rtlCol="0" anchor="t">
            <a:spAutoFit/>
          </a:bodyPr>
          <a:lstStyle/>
          <a:p>
            <a:pPr algn="ctr" defTabSz="609630">
              <a:lnSpc>
                <a:spcPts val="2814"/>
              </a:lnSpc>
            </a:pPr>
            <a:r>
              <a:rPr lang="en-US" sz="2010">
                <a:solidFill>
                  <a:srgbClr val="FFFFFF"/>
                </a:solidFill>
                <a:latin typeface="Brandon Grotesque 2"/>
                <a:ea typeface="Brandon Grotesque 2"/>
                <a:cs typeface="Brandon Grotesque 2"/>
                <a:sym typeface="Brandon Grotesque 2"/>
              </a:rPr>
              <a:t>Vers un programme d’alimentation scolaire sain et durable</a:t>
            </a:r>
          </a:p>
        </p:txBody>
      </p:sp>
      <p:sp>
        <p:nvSpPr>
          <p:cNvPr id="15" name="Freeform 15"/>
          <p:cNvSpPr/>
          <p:nvPr/>
        </p:nvSpPr>
        <p:spPr>
          <a:xfrm>
            <a:off x="9557656" y="585575"/>
            <a:ext cx="1538942" cy="1538942"/>
          </a:xfrm>
          <a:custGeom>
            <a:avLst/>
            <a:gdLst/>
            <a:ahLst/>
            <a:cxnLst/>
            <a:rect l="l" t="t" r="r" b="b"/>
            <a:pathLst>
              <a:path w="2308413" h="2308413">
                <a:moveTo>
                  <a:pt x="0" y="0"/>
                </a:moveTo>
                <a:lnTo>
                  <a:pt x="2308413" y="0"/>
                </a:lnTo>
                <a:lnTo>
                  <a:pt x="2308413" y="2308413"/>
                </a:lnTo>
                <a:lnTo>
                  <a:pt x="0" y="230841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CA" sz="1200">
              <a:solidFill>
                <a:prstClr val="black"/>
              </a:solidFill>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618934" y="287599"/>
            <a:ext cx="4261385" cy="1642560"/>
            <a:chOff x="0" y="0"/>
            <a:chExt cx="1683510" cy="648913"/>
          </a:xfrm>
        </p:grpSpPr>
        <p:sp>
          <p:nvSpPr>
            <p:cNvPr id="3" name="Freeform 3"/>
            <p:cNvSpPr/>
            <p:nvPr/>
          </p:nvSpPr>
          <p:spPr>
            <a:xfrm>
              <a:off x="0" y="0"/>
              <a:ext cx="1683510" cy="648913"/>
            </a:xfrm>
            <a:custGeom>
              <a:avLst/>
              <a:gdLst/>
              <a:ahLst/>
              <a:cxnLst/>
              <a:rect l="l" t="t" r="r" b="b"/>
              <a:pathLst>
                <a:path w="1683510" h="648913">
                  <a:moveTo>
                    <a:pt x="35124" y="0"/>
                  </a:moveTo>
                  <a:lnTo>
                    <a:pt x="1648386" y="0"/>
                  </a:lnTo>
                  <a:cubicBezTo>
                    <a:pt x="1667784" y="0"/>
                    <a:pt x="1683510" y="15726"/>
                    <a:pt x="1683510" y="35124"/>
                  </a:cubicBezTo>
                  <a:lnTo>
                    <a:pt x="1683510" y="613789"/>
                  </a:lnTo>
                  <a:cubicBezTo>
                    <a:pt x="1683510" y="633187"/>
                    <a:pt x="1667784" y="648913"/>
                    <a:pt x="1648386" y="648913"/>
                  </a:cubicBezTo>
                  <a:lnTo>
                    <a:pt x="35124" y="648913"/>
                  </a:lnTo>
                  <a:cubicBezTo>
                    <a:pt x="25809" y="648913"/>
                    <a:pt x="16875" y="645212"/>
                    <a:pt x="10288" y="638625"/>
                  </a:cubicBezTo>
                  <a:cubicBezTo>
                    <a:pt x="3701" y="632038"/>
                    <a:pt x="0" y="623104"/>
                    <a:pt x="0" y="613789"/>
                  </a:cubicBezTo>
                  <a:lnTo>
                    <a:pt x="0" y="35124"/>
                  </a:lnTo>
                  <a:cubicBezTo>
                    <a:pt x="0" y="15726"/>
                    <a:pt x="15726" y="0"/>
                    <a:pt x="35124" y="0"/>
                  </a:cubicBezTo>
                  <a:close/>
                </a:path>
              </a:pathLst>
            </a:custGeom>
            <a:solidFill>
              <a:srgbClr val="DEF5F6"/>
            </a:solidFill>
          </p:spPr>
          <p:txBody>
            <a:bodyPr/>
            <a:lstStyle/>
            <a:p>
              <a:pPr defTabSz="609630"/>
              <a:endParaRPr lang="fr-CA" sz="1200">
                <a:solidFill>
                  <a:prstClr val="black"/>
                </a:solidFill>
                <a:latin typeface="Calibri"/>
              </a:endParaRPr>
            </a:p>
          </p:txBody>
        </p:sp>
        <p:sp>
          <p:nvSpPr>
            <p:cNvPr id="4" name="TextBox 4"/>
            <p:cNvSpPr txBox="1"/>
            <p:nvPr/>
          </p:nvSpPr>
          <p:spPr>
            <a:xfrm>
              <a:off x="0" y="9525"/>
              <a:ext cx="1683510" cy="639388"/>
            </a:xfrm>
            <a:prstGeom prst="rect">
              <a:avLst/>
            </a:prstGeom>
          </p:spPr>
          <p:txBody>
            <a:bodyPr lIns="33867" tIns="33867" rIns="33867" bIns="33867" rtlCol="0" anchor="ctr"/>
            <a:lstStyle/>
            <a:p>
              <a:pPr algn="ctr" defTabSz="609630">
                <a:lnSpc>
                  <a:spcPts val="1348"/>
                </a:lnSpc>
              </a:pPr>
              <a:endParaRPr sz="1200">
                <a:solidFill>
                  <a:prstClr val="black"/>
                </a:solidFill>
                <a:latin typeface="Calibri"/>
              </a:endParaRPr>
            </a:p>
          </p:txBody>
        </p:sp>
      </p:grpSp>
      <p:grpSp>
        <p:nvGrpSpPr>
          <p:cNvPr id="5" name="Group 5"/>
          <p:cNvGrpSpPr/>
          <p:nvPr/>
        </p:nvGrpSpPr>
        <p:grpSpPr>
          <a:xfrm>
            <a:off x="7060637" y="287599"/>
            <a:ext cx="4442580" cy="946595"/>
            <a:chOff x="0" y="0"/>
            <a:chExt cx="1755093" cy="373963"/>
          </a:xfrm>
        </p:grpSpPr>
        <p:sp>
          <p:nvSpPr>
            <p:cNvPr id="6" name="Freeform 6"/>
            <p:cNvSpPr/>
            <p:nvPr/>
          </p:nvSpPr>
          <p:spPr>
            <a:xfrm>
              <a:off x="0" y="0"/>
              <a:ext cx="1755093" cy="373963"/>
            </a:xfrm>
            <a:custGeom>
              <a:avLst/>
              <a:gdLst/>
              <a:ahLst/>
              <a:cxnLst/>
              <a:rect l="l" t="t" r="r" b="b"/>
              <a:pathLst>
                <a:path w="1755093" h="373963">
                  <a:moveTo>
                    <a:pt x="33691" y="0"/>
                  </a:moveTo>
                  <a:lnTo>
                    <a:pt x="1721402" y="0"/>
                  </a:lnTo>
                  <a:cubicBezTo>
                    <a:pt x="1740009" y="0"/>
                    <a:pt x="1755093" y="15084"/>
                    <a:pt x="1755093" y="33691"/>
                  </a:cubicBezTo>
                  <a:lnTo>
                    <a:pt x="1755093" y="340272"/>
                  </a:lnTo>
                  <a:cubicBezTo>
                    <a:pt x="1755093" y="358879"/>
                    <a:pt x="1740009" y="373963"/>
                    <a:pt x="1721402" y="373963"/>
                  </a:cubicBezTo>
                  <a:lnTo>
                    <a:pt x="33691" y="373963"/>
                  </a:lnTo>
                  <a:cubicBezTo>
                    <a:pt x="15084" y="373963"/>
                    <a:pt x="0" y="358879"/>
                    <a:pt x="0" y="340272"/>
                  </a:cubicBezTo>
                  <a:lnTo>
                    <a:pt x="0" y="33691"/>
                  </a:lnTo>
                  <a:cubicBezTo>
                    <a:pt x="0" y="15084"/>
                    <a:pt x="15084" y="0"/>
                    <a:pt x="33691" y="0"/>
                  </a:cubicBezTo>
                  <a:close/>
                </a:path>
              </a:pathLst>
            </a:custGeom>
            <a:solidFill>
              <a:srgbClr val="E9CB1A"/>
            </a:solidFill>
          </p:spPr>
          <p:txBody>
            <a:bodyPr/>
            <a:lstStyle/>
            <a:p>
              <a:pPr defTabSz="609630"/>
              <a:endParaRPr lang="fr-CA" sz="1200">
                <a:solidFill>
                  <a:prstClr val="black"/>
                </a:solidFill>
                <a:latin typeface="Calibri"/>
              </a:endParaRPr>
            </a:p>
          </p:txBody>
        </p:sp>
        <p:sp>
          <p:nvSpPr>
            <p:cNvPr id="7" name="TextBox 7"/>
            <p:cNvSpPr txBox="1"/>
            <p:nvPr/>
          </p:nvSpPr>
          <p:spPr>
            <a:xfrm>
              <a:off x="0" y="9525"/>
              <a:ext cx="1755093" cy="364438"/>
            </a:xfrm>
            <a:prstGeom prst="rect">
              <a:avLst/>
            </a:prstGeom>
          </p:spPr>
          <p:txBody>
            <a:bodyPr lIns="33867" tIns="33867" rIns="33867" bIns="33867" rtlCol="0" anchor="ctr"/>
            <a:lstStyle/>
            <a:p>
              <a:pPr algn="ctr" defTabSz="609630">
                <a:lnSpc>
                  <a:spcPts val="1348"/>
                </a:lnSpc>
              </a:pPr>
              <a:endParaRPr sz="1200">
                <a:solidFill>
                  <a:prstClr val="black"/>
                </a:solidFill>
                <a:latin typeface="Calibri"/>
              </a:endParaRPr>
            </a:p>
          </p:txBody>
        </p:sp>
      </p:grpSp>
      <p:grpSp>
        <p:nvGrpSpPr>
          <p:cNvPr id="8" name="Group 8"/>
          <p:cNvGrpSpPr/>
          <p:nvPr/>
        </p:nvGrpSpPr>
        <p:grpSpPr>
          <a:xfrm>
            <a:off x="615950" y="2129662"/>
            <a:ext cx="4264368" cy="946595"/>
            <a:chOff x="0" y="0"/>
            <a:chExt cx="1684689" cy="373963"/>
          </a:xfrm>
        </p:grpSpPr>
        <p:sp>
          <p:nvSpPr>
            <p:cNvPr id="9" name="Freeform 9"/>
            <p:cNvSpPr/>
            <p:nvPr/>
          </p:nvSpPr>
          <p:spPr>
            <a:xfrm>
              <a:off x="0" y="0"/>
              <a:ext cx="1684689" cy="373963"/>
            </a:xfrm>
            <a:custGeom>
              <a:avLst/>
              <a:gdLst/>
              <a:ahLst/>
              <a:cxnLst/>
              <a:rect l="l" t="t" r="r" b="b"/>
              <a:pathLst>
                <a:path w="1684689" h="373963">
                  <a:moveTo>
                    <a:pt x="35099" y="0"/>
                  </a:moveTo>
                  <a:lnTo>
                    <a:pt x="1649589" y="0"/>
                  </a:lnTo>
                  <a:cubicBezTo>
                    <a:pt x="1658898" y="0"/>
                    <a:pt x="1667826" y="3698"/>
                    <a:pt x="1674408" y="10280"/>
                  </a:cubicBezTo>
                  <a:cubicBezTo>
                    <a:pt x="1680991" y="16863"/>
                    <a:pt x="1684689" y="25791"/>
                    <a:pt x="1684689" y="35099"/>
                  </a:cubicBezTo>
                  <a:lnTo>
                    <a:pt x="1684689" y="338864"/>
                  </a:lnTo>
                  <a:cubicBezTo>
                    <a:pt x="1684689" y="358249"/>
                    <a:pt x="1668974" y="373963"/>
                    <a:pt x="1649589" y="373963"/>
                  </a:cubicBezTo>
                  <a:lnTo>
                    <a:pt x="35099" y="373963"/>
                  </a:lnTo>
                  <a:cubicBezTo>
                    <a:pt x="15715" y="373963"/>
                    <a:pt x="0" y="358249"/>
                    <a:pt x="0" y="338864"/>
                  </a:cubicBezTo>
                  <a:lnTo>
                    <a:pt x="0" y="35099"/>
                  </a:lnTo>
                  <a:cubicBezTo>
                    <a:pt x="0" y="25791"/>
                    <a:pt x="3698" y="16863"/>
                    <a:pt x="10280" y="10280"/>
                  </a:cubicBezTo>
                  <a:cubicBezTo>
                    <a:pt x="16863" y="3698"/>
                    <a:pt x="25791" y="0"/>
                    <a:pt x="35099" y="0"/>
                  </a:cubicBezTo>
                  <a:close/>
                </a:path>
              </a:pathLst>
            </a:custGeom>
            <a:solidFill>
              <a:srgbClr val="00ADB8"/>
            </a:solidFill>
          </p:spPr>
          <p:txBody>
            <a:bodyPr/>
            <a:lstStyle/>
            <a:p>
              <a:pPr defTabSz="609630"/>
              <a:endParaRPr lang="fr-CA" sz="1200">
                <a:solidFill>
                  <a:prstClr val="black"/>
                </a:solidFill>
                <a:latin typeface="Calibri"/>
              </a:endParaRPr>
            </a:p>
          </p:txBody>
        </p:sp>
        <p:sp>
          <p:nvSpPr>
            <p:cNvPr id="10" name="TextBox 10"/>
            <p:cNvSpPr txBox="1"/>
            <p:nvPr/>
          </p:nvSpPr>
          <p:spPr>
            <a:xfrm>
              <a:off x="0" y="9525"/>
              <a:ext cx="1684689" cy="364438"/>
            </a:xfrm>
            <a:prstGeom prst="rect">
              <a:avLst/>
            </a:prstGeom>
          </p:spPr>
          <p:txBody>
            <a:bodyPr lIns="33867" tIns="33867" rIns="33867" bIns="33867" rtlCol="0" anchor="ctr"/>
            <a:lstStyle/>
            <a:p>
              <a:pPr algn="ctr" defTabSz="609630">
                <a:lnSpc>
                  <a:spcPts val="1348"/>
                </a:lnSpc>
              </a:pPr>
              <a:endParaRPr sz="1200">
                <a:solidFill>
                  <a:prstClr val="black"/>
                </a:solidFill>
                <a:latin typeface="Calibri"/>
              </a:endParaRPr>
            </a:p>
          </p:txBody>
        </p:sp>
      </p:grpSp>
      <p:sp>
        <p:nvSpPr>
          <p:cNvPr id="11" name="Freeform 11"/>
          <p:cNvSpPr/>
          <p:nvPr/>
        </p:nvSpPr>
        <p:spPr>
          <a:xfrm>
            <a:off x="7379747" y="627151"/>
            <a:ext cx="374768" cy="267491"/>
          </a:xfrm>
          <a:custGeom>
            <a:avLst/>
            <a:gdLst/>
            <a:ahLst/>
            <a:cxnLst/>
            <a:rect l="l" t="t" r="r" b="b"/>
            <a:pathLst>
              <a:path w="562152" h="401236">
                <a:moveTo>
                  <a:pt x="0" y="0"/>
                </a:moveTo>
                <a:lnTo>
                  <a:pt x="562152" y="0"/>
                </a:lnTo>
                <a:lnTo>
                  <a:pt x="562152" y="401236"/>
                </a:lnTo>
                <a:lnTo>
                  <a:pt x="0" y="40123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fr-CA" sz="1200">
              <a:solidFill>
                <a:prstClr val="black"/>
              </a:solidFill>
              <a:latin typeface="Calibri"/>
            </a:endParaRPr>
          </a:p>
        </p:txBody>
      </p:sp>
      <p:grpSp>
        <p:nvGrpSpPr>
          <p:cNvPr id="12" name="Group 12"/>
          <p:cNvGrpSpPr/>
          <p:nvPr/>
        </p:nvGrpSpPr>
        <p:grpSpPr>
          <a:xfrm rot="5400000">
            <a:off x="3646473" y="3035198"/>
            <a:ext cx="1047184" cy="1420506"/>
            <a:chOff x="0" y="0"/>
            <a:chExt cx="584577" cy="792979"/>
          </a:xfrm>
        </p:grpSpPr>
        <p:sp>
          <p:nvSpPr>
            <p:cNvPr id="13" name="Freeform 13"/>
            <p:cNvSpPr/>
            <p:nvPr/>
          </p:nvSpPr>
          <p:spPr>
            <a:xfrm>
              <a:off x="0" y="0"/>
              <a:ext cx="584577" cy="792979"/>
            </a:xfrm>
            <a:custGeom>
              <a:avLst/>
              <a:gdLst/>
              <a:ahLst/>
              <a:cxnLst/>
              <a:rect l="l" t="t" r="r" b="b"/>
              <a:pathLst>
                <a:path w="584577" h="792979">
                  <a:moveTo>
                    <a:pt x="142933" y="0"/>
                  </a:moveTo>
                  <a:lnTo>
                    <a:pt x="441644" y="0"/>
                  </a:lnTo>
                  <a:cubicBezTo>
                    <a:pt x="479552" y="0"/>
                    <a:pt x="515908" y="15059"/>
                    <a:pt x="542713" y="41864"/>
                  </a:cubicBezTo>
                  <a:cubicBezTo>
                    <a:pt x="569518" y="68669"/>
                    <a:pt x="584577" y="105025"/>
                    <a:pt x="584577" y="142933"/>
                  </a:cubicBezTo>
                  <a:lnTo>
                    <a:pt x="584577" y="650046"/>
                  </a:lnTo>
                  <a:cubicBezTo>
                    <a:pt x="584577" y="687955"/>
                    <a:pt x="569518" y="724310"/>
                    <a:pt x="542713" y="751115"/>
                  </a:cubicBezTo>
                  <a:cubicBezTo>
                    <a:pt x="515908" y="777920"/>
                    <a:pt x="479552" y="792979"/>
                    <a:pt x="441644" y="792979"/>
                  </a:cubicBezTo>
                  <a:lnTo>
                    <a:pt x="142933" y="792979"/>
                  </a:lnTo>
                  <a:cubicBezTo>
                    <a:pt x="63993" y="792979"/>
                    <a:pt x="0" y="728986"/>
                    <a:pt x="0" y="650046"/>
                  </a:cubicBezTo>
                  <a:lnTo>
                    <a:pt x="0" y="142933"/>
                  </a:lnTo>
                  <a:cubicBezTo>
                    <a:pt x="0" y="63993"/>
                    <a:pt x="63993" y="0"/>
                    <a:pt x="142933" y="0"/>
                  </a:cubicBezTo>
                  <a:close/>
                </a:path>
              </a:pathLst>
            </a:custGeom>
            <a:solidFill>
              <a:srgbClr val="00ADB8"/>
            </a:solidFill>
          </p:spPr>
          <p:txBody>
            <a:bodyPr/>
            <a:lstStyle/>
            <a:p>
              <a:pPr defTabSz="609630"/>
              <a:endParaRPr lang="fr-CA" sz="1200">
                <a:solidFill>
                  <a:prstClr val="black"/>
                </a:solidFill>
                <a:latin typeface="Calibri"/>
              </a:endParaRPr>
            </a:p>
          </p:txBody>
        </p:sp>
        <p:sp>
          <p:nvSpPr>
            <p:cNvPr id="14" name="TextBox 14"/>
            <p:cNvSpPr txBox="1"/>
            <p:nvPr/>
          </p:nvSpPr>
          <p:spPr>
            <a:xfrm>
              <a:off x="0" y="9525"/>
              <a:ext cx="584577" cy="783454"/>
            </a:xfrm>
            <a:prstGeom prst="rect">
              <a:avLst/>
            </a:prstGeom>
          </p:spPr>
          <p:txBody>
            <a:bodyPr lIns="33867" tIns="33867" rIns="33867" bIns="33867" rtlCol="0" anchor="ctr"/>
            <a:lstStyle/>
            <a:p>
              <a:pPr algn="ctr" defTabSz="609630">
                <a:lnSpc>
                  <a:spcPts val="1348"/>
                </a:lnSpc>
              </a:pPr>
              <a:endParaRPr sz="1200">
                <a:solidFill>
                  <a:prstClr val="black"/>
                </a:solidFill>
                <a:latin typeface="Calibri"/>
              </a:endParaRPr>
            </a:p>
          </p:txBody>
        </p:sp>
      </p:grpSp>
      <p:grpSp>
        <p:nvGrpSpPr>
          <p:cNvPr id="15" name="Group 15"/>
          <p:cNvGrpSpPr/>
          <p:nvPr/>
        </p:nvGrpSpPr>
        <p:grpSpPr>
          <a:xfrm>
            <a:off x="618934" y="3221860"/>
            <a:ext cx="2754778" cy="1341169"/>
            <a:chOff x="0" y="0"/>
            <a:chExt cx="1385657" cy="674610"/>
          </a:xfrm>
        </p:grpSpPr>
        <p:sp>
          <p:nvSpPr>
            <p:cNvPr id="16" name="Freeform 16"/>
            <p:cNvSpPr/>
            <p:nvPr/>
          </p:nvSpPr>
          <p:spPr>
            <a:xfrm>
              <a:off x="0" y="0"/>
              <a:ext cx="1385657" cy="674610"/>
            </a:xfrm>
            <a:custGeom>
              <a:avLst/>
              <a:gdLst/>
              <a:ahLst/>
              <a:cxnLst/>
              <a:rect l="l" t="t" r="r" b="b"/>
              <a:pathLst>
                <a:path w="1385657" h="674610">
                  <a:moveTo>
                    <a:pt x="54334" y="0"/>
                  </a:moveTo>
                  <a:lnTo>
                    <a:pt x="1331323" y="0"/>
                  </a:lnTo>
                  <a:cubicBezTo>
                    <a:pt x="1361331" y="0"/>
                    <a:pt x="1385657" y="24326"/>
                    <a:pt x="1385657" y="54334"/>
                  </a:cubicBezTo>
                  <a:lnTo>
                    <a:pt x="1385657" y="620276"/>
                  </a:lnTo>
                  <a:cubicBezTo>
                    <a:pt x="1385657" y="634686"/>
                    <a:pt x="1379933" y="648506"/>
                    <a:pt x="1369743" y="658696"/>
                  </a:cubicBezTo>
                  <a:cubicBezTo>
                    <a:pt x="1359554" y="668885"/>
                    <a:pt x="1345734" y="674610"/>
                    <a:pt x="1331323" y="674610"/>
                  </a:cubicBezTo>
                  <a:lnTo>
                    <a:pt x="54334" y="674610"/>
                  </a:lnTo>
                  <a:cubicBezTo>
                    <a:pt x="24326" y="674610"/>
                    <a:pt x="0" y="650284"/>
                    <a:pt x="0" y="620276"/>
                  </a:cubicBezTo>
                  <a:lnTo>
                    <a:pt x="0" y="54334"/>
                  </a:lnTo>
                  <a:cubicBezTo>
                    <a:pt x="0" y="24326"/>
                    <a:pt x="24326" y="0"/>
                    <a:pt x="54334" y="0"/>
                  </a:cubicBezTo>
                  <a:close/>
                </a:path>
              </a:pathLst>
            </a:custGeom>
            <a:solidFill>
              <a:srgbClr val="1E5942"/>
            </a:solidFill>
          </p:spPr>
          <p:txBody>
            <a:bodyPr/>
            <a:lstStyle/>
            <a:p>
              <a:pPr defTabSz="609630"/>
              <a:endParaRPr lang="fr-CA" sz="1200">
                <a:solidFill>
                  <a:prstClr val="black"/>
                </a:solidFill>
                <a:latin typeface="Calibri"/>
              </a:endParaRPr>
            </a:p>
          </p:txBody>
        </p:sp>
        <p:sp>
          <p:nvSpPr>
            <p:cNvPr id="17" name="TextBox 17"/>
            <p:cNvSpPr txBox="1"/>
            <p:nvPr/>
          </p:nvSpPr>
          <p:spPr>
            <a:xfrm>
              <a:off x="0" y="9525"/>
              <a:ext cx="1385657" cy="665085"/>
            </a:xfrm>
            <a:prstGeom prst="rect">
              <a:avLst/>
            </a:prstGeom>
          </p:spPr>
          <p:txBody>
            <a:bodyPr lIns="26599" tIns="26599" rIns="26599" bIns="26599" rtlCol="0" anchor="ctr"/>
            <a:lstStyle/>
            <a:p>
              <a:pPr algn="ctr" defTabSz="609630">
                <a:lnSpc>
                  <a:spcPts val="1348"/>
                </a:lnSpc>
              </a:pPr>
              <a:endParaRPr sz="1200">
                <a:solidFill>
                  <a:prstClr val="black"/>
                </a:solidFill>
                <a:latin typeface="Calibri"/>
              </a:endParaRPr>
            </a:p>
          </p:txBody>
        </p:sp>
      </p:grpSp>
      <p:grpSp>
        <p:nvGrpSpPr>
          <p:cNvPr id="18" name="Group 18"/>
          <p:cNvGrpSpPr/>
          <p:nvPr/>
        </p:nvGrpSpPr>
        <p:grpSpPr>
          <a:xfrm>
            <a:off x="615950" y="4683352"/>
            <a:ext cx="2757761" cy="1188721"/>
            <a:chOff x="0" y="0"/>
            <a:chExt cx="1410369" cy="607933"/>
          </a:xfrm>
        </p:grpSpPr>
        <p:sp>
          <p:nvSpPr>
            <p:cNvPr id="19" name="Freeform 19"/>
            <p:cNvSpPr/>
            <p:nvPr/>
          </p:nvSpPr>
          <p:spPr>
            <a:xfrm>
              <a:off x="0" y="0"/>
              <a:ext cx="1410369" cy="607933"/>
            </a:xfrm>
            <a:custGeom>
              <a:avLst/>
              <a:gdLst/>
              <a:ahLst/>
              <a:cxnLst/>
              <a:rect l="l" t="t" r="r" b="b"/>
              <a:pathLst>
                <a:path w="1410369" h="607933">
                  <a:moveTo>
                    <a:pt x="54275" y="0"/>
                  </a:moveTo>
                  <a:lnTo>
                    <a:pt x="1356094" y="0"/>
                  </a:lnTo>
                  <a:cubicBezTo>
                    <a:pt x="1370489" y="0"/>
                    <a:pt x="1384294" y="5718"/>
                    <a:pt x="1394473" y="15897"/>
                  </a:cubicBezTo>
                  <a:cubicBezTo>
                    <a:pt x="1404651" y="26075"/>
                    <a:pt x="1410369" y="39880"/>
                    <a:pt x="1410369" y="54275"/>
                  </a:cubicBezTo>
                  <a:lnTo>
                    <a:pt x="1410369" y="553659"/>
                  </a:lnTo>
                  <a:cubicBezTo>
                    <a:pt x="1410369" y="568053"/>
                    <a:pt x="1404651" y="581858"/>
                    <a:pt x="1394473" y="592037"/>
                  </a:cubicBezTo>
                  <a:cubicBezTo>
                    <a:pt x="1384294" y="602215"/>
                    <a:pt x="1370489" y="607933"/>
                    <a:pt x="1356094" y="607933"/>
                  </a:cubicBezTo>
                  <a:lnTo>
                    <a:pt x="54275" y="607933"/>
                  </a:lnTo>
                  <a:cubicBezTo>
                    <a:pt x="39880" y="607933"/>
                    <a:pt x="26075" y="602215"/>
                    <a:pt x="15897" y="592037"/>
                  </a:cubicBezTo>
                  <a:cubicBezTo>
                    <a:pt x="5718" y="581858"/>
                    <a:pt x="0" y="568053"/>
                    <a:pt x="0" y="553659"/>
                  </a:cubicBezTo>
                  <a:lnTo>
                    <a:pt x="0" y="54275"/>
                  </a:lnTo>
                  <a:cubicBezTo>
                    <a:pt x="0" y="39880"/>
                    <a:pt x="5718" y="26075"/>
                    <a:pt x="15897" y="15897"/>
                  </a:cubicBezTo>
                  <a:cubicBezTo>
                    <a:pt x="26075" y="5718"/>
                    <a:pt x="39880" y="0"/>
                    <a:pt x="54275" y="0"/>
                  </a:cubicBezTo>
                  <a:close/>
                </a:path>
              </a:pathLst>
            </a:custGeom>
            <a:solidFill>
              <a:srgbClr val="E77A36"/>
            </a:solidFill>
          </p:spPr>
          <p:txBody>
            <a:bodyPr/>
            <a:lstStyle/>
            <a:p>
              <a:pPr defTabSz="609630"/>
              <a:endParaRPr lang="fr-CA" sz="1200">
                <a:solidFill>
                  <a:prstClr val="black"/>
                </a:solidFill>
                <a:latin typeface="Calibri"/>
              </a:endParaRPr>
            </a:p>
          </p:txBody>
        </p:sp>
        <p:sp>
          <p:nvSpPr>
            <p:cNvPr id="20" name="TextBox 20"/>
            <p:cNvSpPr txBox="1"/>
            <p:nvPr/>
          </p:nvSpPr>
          <p:spPr>
            <a:xfrm>
              <a:off x="0" y="9525"/>
              <a:ext cx="1410369" cy="598408"/>
            </a:xfrm>
            <a:prstGeom prst="rect">
              <a:avLst/>
            </a:prstGeom>
          </p:spPr>
          <p:txBody>
            <a:bodyPr lIns="26161" tIns="26161" rIns="26161" bIns="26161" rtlCol="0" anchor="ctr"/>
            <a:lstStyle/>
            <a:p>
              <a:pPr algn="ctr" defTabSz="609630">
                <a:lnSpc>
                  <a:spcPts val="1348"/>
                </a:lnSpc>
              </a:pPr>
              <a:endParaRPr sz="1200">
                <a:solidFill>
                  <a:prstClr val="black"/>
                </a:solidFill>
                <a:latin typeface="Calibri"/>
              </a:endParaRPr>
            </a:p>
          </p:txBody>
        </p:sp>
      </p:grpSp>
      <p:sp>
        <p:nvSpPr>
          <p:cNvPr id="21" name="Freeform 21"/>
          <p:cNvSpPr/>
          <p:nvPr/>
        </p:nvSpPr>
        <p:spPr>
          <a:xfrm>
            <a:off x="877886" y="2440018"/>
            <a:ext cx="374768" cy="267491"/>
          </a:xfrm>
          <a:custGeom>
            <a:avLst/>
            <a:gdLst/>
            <a:ahLst/>
            <a:cxnLst/>
            <a:rect l="l" t="t" r="r" b="b"/>
            <a:pathLst>
              <a:path w="562152" h="401236">
                <a:moveTo>
                  <a:pt x="0" y="0"/>
                </a:moveTo>
                <a:lnTo>
                  <a:pt x="562153" y="0"/>
                </a:lnTo>
                <a:lnTo>
                  <a:pt x="562153" y="401237"/>
                </a:lnTo>
                <a:lnTo>
                  <a:pt x="0" y="40123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fr-CA" sz="1200">
              <a:solidFill>
                <a:prstClr val="black"/>
              </a:solidFill>
              <a:latin typeface="Calibri"/>
            </a:endParaRPr>
          </a:p>
        </p:txBody>
      </p:sp>
      <p:sp>
        <p:nvSpPr>
          <p:cNvPr id="22" name="AutoShape 22"/>
          <p:cNvSpPr/>
          <p:nvPr/>
        </p:nvSpPr>
        <p:spPr>
          <a:xfrm>
            <a:off x="-194734" y="6172200"/>
            <a:ext cx="12657667" cy="892205"/>
          </a:xfrm>
          <a:prstGeom prst="rect">
            <a:avLst/>
          </a:prstGeom>
          <a:solidFill>
            <a:srgbClr val="E9CB1A"/>
          </a:solidFill>
        </p:spPr>
        <p:txBody>
          <a:bodyPr/>
          <a:lstStyle/>
          <a:p>
            <a:pPr defTabSz="609630"/>
            <a:endParaRPr lang="fr-CA" sz="1200">
              <a:solidFill>
                <a:prstClr val="black"/>
              </a:solidFill>
              <a:latin typeface="Calibri"/>
            </a:endParaRPr>
          </a:p>
        </p:txBody>
      </p:sp>
      <p:grpSp>
        <p:nvGrpSpPr>
          <p:cNvPr id="23" name="Group 23"/>
          <p:cNvGrpSpPr/>
          <p:nvPr/>
        </p:nvGrpSpPr>
        <p:grpSpPr>
          <a:xfrm>
            <a:off x="3459812" y="4415094"/>
            <a:ext cx="1420506" cy="1456979"/>
            <a:chOff x="0" y="0"/>
            <a:chExt cx="561188" cy="575597"/>
          </a:xfrm>
        </p:grpSpPr>
        <p:sp>
          <p:nvSpPr>
            <p:cNvPr id="24" name="Freeform 24"/>
            <p:cNvSpPr/>
            <p:nvPr/>
          </p:nvSpPr>
          <p:spPr>
            <a:xfrm>
              <a:off x="0" y="0"/>
              <a:ext cx="561188" cy="575597"/>
            </a:xfrm>
            <a:custGeom>
              <a:avLst/>
              <a:gdLst/>
              <a:ahLst/>
              <a:cxnLst/>
              <a:rect l="l" t="t" r="r" b="b"/>
              <a:pathLst>
                <a:path w="561188" h="575597">
                  <a:moveTo>
                    <a:pt x="105369" y="0"/>
                  </a:moveTo>
                  <a:lnTo>
                    <a:pt x="455819" y="0"/>
                  </a:lnTo>
                  <a:cubicBezTo>
                    <a:pt x="483764" y="0"/>
                    <a:pt x="510565" y="11101"/>
                    <a:pt x="530326" y="30862"/>
                  </a:cubicBezTo>
                  <a:cubicBezTo>
                    <a:pt x="550086" y="50622"/>
                    <a:pt x="561188" y="77423"/>
                    <a:pt x="561188" y="105369"/>
                  </a:cubicBezTo>
                  <a:lnTo>
                    <a:pt x="561188" y="470228"/>
                  </a:lnTo>
                  <a:cubicBezTo>
                    <a:pt x="561188" y="498173"/>
                    <a:pt x="550086" y="524974"/>
                    <a:pt x="530326" y="544735"/>
                  </a:cubicBezTo>
                  <a:cubicBezTo>
                    <a:pt x="510565" y="564495"/>
                    <a:pt x="483764" y="575597"/>
                    <a:pt x="455819" y="575597"/>
                  </a:cubicBezTo>
                  <a:lnTo>
                    <a:pt x="105369" y="575597"/>
                  </a:lnTo>
                  <a:cubicBezTo>
                    <a:pt x="77423" y="575597"/>
                    <a:pt x="50622" y="564495"/>
                    <a:pt x="30862" y="544735"/>
                  </a:cubicBezTo>
                  <a:cubicBezTo>
                    <a:pt x="11101" y="524974"/>
                    <a:pt x="0" y="498173"/>
                    <a:pt x="0" y="470228"/>
                  </a:cubicBezTo>
                  <a:lnTo>
                    <a:pt x="0" y="105369"/>
                  </a:lnTo>
                  <a:cubicBezTo>
                    <a:pt x="0" y="77423"/>
                    <a:pt x="11101" y="50622"/>
                    <a:pt x="30862" y="30862"/>
                  </a:cubicBezTo>
                  <a:cubicBezTo>
                    <a:pt x="50622" y="11101"/>
                    <a:pt x="77423" y="0"/>
                    <a:pt x="105369" y="0"/>
                  </a:cubicBezTo>
                  <a:close/>
                </a:path>
              </a:pathLst>
            </a:custGeom>
            <a:solidFill>
              <a:srgbClr val="E9CB1A"/>
            </a:solidFill>
          </p:spPr>
          <p:txBody>
            <a:bodyPr/>
            <a:lstStyle/>
            <a:p>
              <a:pPr defTabSz="609630"/>
              <a:endParaRPr lang="fr-CA" sz="1200">
                <a:solidFill>
                  <a:prstClr val="black"/>
                </a:solidFill>
                <a:latin typeface="Calibri"/>
              </a:endParaRPr>
            </a:p>
          </p:txBody>
        </p:sp>
        <p:sp>
          <p:nvSpPr>
            <p:cNvPr id="25" name="TextBox 25"/>
            <p:cNvSpPr txBox="1"/>
            <p:nvPr/>
          </p:nvSpPr>
          <p:spPr>
            <a:xfrm>
              <a:off x="0" y="9525"/>
              <a:ext cx="561188" cy="566072"/>
            </a:xfrm>
            <a:prstGeom prst="rect">
              <a:avLst/>
            </a:prstGeom>
          </p:spPr>
          <p:txBody>
            <a:bodyPr lIns="33867" tIns="33867" rIns="33867" bIns="33867" rtlCol="0" anchor="ctr"/>
            <a:lstStyle/>
            <a:p>
              <a:pPr algn="ctr" defTabSz="609630">
                <a:lnSpc>
                  <a:spcPts val="1348"/>
                </a:lnSpc>
              </a:pPr>
              <a:endParaRPr sz="1200">
                <a:solidFill>
                  <a:prstClr val="black"/>
                </a:solidFill>
                <a:latin typeface="Calibri"/>
              </a:endParaRPr>
            </a:p>
          </p:txBody>
        </p:sp>
      </p:grpSp>
      <p:grpSp>
        <p:nvGrpSpPr>
          <p:cNvPr id="26" name="Group 26"/>
          <p:cNvGrpSpPr/>
          <p:nvPr/>
        </p:nvGrpSpPr>
        <p:grpSpPr>
          <a:xfrm rot="5400000">
            <a:off x="9909593" y="1394655"/>
            <a:ext cx="1591512" cy="1601702"/>
            <a:chOff x="0" y="0"/>
            <a:chExt cx="888441" cy="894129"/>
          </a:xfrm>
        </p:grpSpPr>
        <p:sp>
          <p:nvSpPr>
            <p:cNvPr id="27" name="Freeform 27"/>
            <p:cNvSpPr/>
            <p:nvPr/>
          </p:nvSpPr>
          <p:spPr>
            <a:xfrm>
              <a:off x="0" y="0"/>
              <a:ext cx="888441" cy="894129"/>
            </a:xfrm>
            <a:custGeom>
              <a:avLst/>
              <a:gdLst/>
              <a:ahLst/>
              <a:cxnLst/>
              <a:rect l="l" t="t" r="r" b="b"/>
              <a:pathLst>
                <a:path w="888441" h="894129">
                  <a:moveTo>
                    <a:pt x="94047" y="0"/>
                  </a:moveTo>
                  <a:lnTo>
                    <a:pt x="794394" y="0"/>
                  </a:lnTo>
                  <a:cubicBezTo>
                    <a:pt x="846335" y="0"/>
                    <a:pt x="888441" y="42106"/>
                    <a:pt x="888441" y="94047"/>
                  </a:cubicBezTo>
                  <a:lnTo>
                    <a:pt x="888441" y="800082"/>
                  </a:lnTo>
                  <a:cubicBezTo>
                    <a:pt x="888441" y="825025"/>
                    <a:pt x="878533" y="848946"/>
                    <a:pt x="860895" y="866584"/>
                  </a:cubicBezTo>
                  <a:cubicBezTo>
                    <a:pt x="843258" y="884221"/>
                    <a:pt x="819337" y="894129"/>
                    <a:pt x="794394" y="894129"/>
                  </a:cubicBezTo>
                  <a:lnTo>
                    <a:pt x="94047" y="894129"/>
                  </a:lnTo>
                  <a:cubicBezTo>
                    <a:pt x="42106" y="894129"/>
                    <a:pt x="0" y="852023"/>
                    <a:pt x="0" y="800082"/>
                  </a:cubicBezTo>
                  <a:lnTo>
                    <a:pt x="0" y="94047"/>
                  </a:lnTo>
                  <a:cubicBezTo>
                    <a:pt x="0" y="42106"/>
                    <a:pt x="42106" y="0"/>
                    <a:pt x="94047" y="0"/>
                  </a:cubicBezTo>
                  <a:close/>
                </a:path>
              </a:pathLst>
            </a:custGeom>
            <a:solidFill>
              <a:srgbClr val="00ADB8"/>
            </a:solidFill>
          </p:spPr>
          <p:txBody>
            <a:bodyPr/>
            <a:lstStyle/>
            <a:p>
              <a:pPr defTabSz="609630"/>
              <a:endParaRPr lang="fr-CA" sz="1200">
                <a:solidFill>
                  <a:prstClr val="black"/>
                </a:solidFill>
                <a:latin typeface="Calibri"/>
              </a:endParaRPr>
            </a:p>
          </p:txBody>
        </p:sp>
        <p:sp>
          <p:nvSpPr>
            <p:cNvPr id="28" name="TextBox 28"/>
            <p:cNvSpPr txBox="1"/>
            <p:nvPr/>
          </p:nvSpPr>
          <p:spPr>
            <a:xfrm>
              <a:off x="0" y="9525"/>
              <a:ext cx="888441" cy="884604"/>
            </a:xfrm>
            <a:prstGeom prst="rect">
              <a:avLst/>
            </a:prstGeom>
          </p:spPr>
          <p:txBody>
            <a:bodyPr lIns="33867" tIns="33867" rIns="33867" bIns="33867" rtlCol="0" anchor="ctr"/>
            <a:lstStyle/>
            <a:p>
              <a:pPr algn="ctr" defTabSz="609630">
                <a:lnSpc>
                  <a:spcPts val="1348"/>
                </a:lnSpc>
              </a:pPr>
              <a:endParaRPr sz="1200">
                <a:solidFill>
                  <a:prstClr val="black"/>
                </a:solidFill>
                <a:latin typeface="Calibri"/>
              </a:endParaRPr>
            </a:p>
          </p:txBody>
        </p:sp>
      </p:grpSp>
      <p:grpSp>
        <p:nvGrpSpPr>
          <p:cNvPr id="29" name="Group 29"/>
          <p:cNvGrpSpPr/>
          <p:nvPr/>
        </p:nvGrpSpPr>
        <p:grpSpPr>
          <a:xfrm>
            <a:off x="7063620" y="1399750"/>
            <a:ext cx="2754778" cy="1341169"/>
            <a:chOff x="0" y="0"/>
            <a:chExt cx="1385657" cy="674610"/>
          </a:xfrm>
        </p:grpSpPr>
        <p:sp>
          <p:nvSpPr>
            <p:cNvPr id="30" name="Freeform 30"/>
            <p:cNvSpPr/>
            <p:nvPr/>
          </p:nvSpPr>
          <p:spPr>
            <a:xfrm>
              <a:off x="0" y="0"/>
              <a:ext cx="1385657" cy="674610"/>
            </a:xfrm>
            <a:custGeom>
              <a:avLst/>
              <a:gdLst/>
              <a:ahLst/>
              <a:cxnLst/>
              <a:rect l="l" t="t" r="r" b="b"/>
              <a:pathLst>
                <a:path w="1385657" h="674610">
                  <a:moveTo>
                    <a:pt x="54334" y="0"/>
                  </a:moveTo>
                  <a:lnTo>
                    <a:pt x="1331323" y="0"/>
                  </a:lnTo>
                  <a:cubicBezTo>
                    <a:pt x="1361331" y="0"/>
                    <a:pt x="1385657" y="24326"/>
                    <a:pt x="1385657" y="54334"/>
                  </a:cubicBezTo>
                  <a:lnTo>
                    <a:pt x="1385657" y="620276"/>
                  </a:lnTo>
                  <a:cubicBezTo>
                    <a:pt x="1385657" y="634686"/>
                    <a:pt x="1379933" y="648506"/>
                    <a:pt x="1369743" y="658696"/>
                  </a:cubicBezTo>
                  <a:cubicBezTo>
                    <a:pt x="1359554" y="668885"/>
                    <a:pt x="1345734" y="674610"/>
                    <a:pt x="1331323" y="674610"/>
                  </a:cubicBezTo>
                  <a:lnTo>
                    <a:pt x="54334" y="674610"/>
                  </a:lnTo>
                  <a:cubicBezTo>
                    <a:pt x="24326" y="674610"/>
                    <a:pt x="0" y="650284"/>
                    <a:pt x="0" y="620276"/>
                  </a:cubicBezTo>
                  <a:lnTo>
                    <a:pt x="0" y="54334"/>
                  </a:lnTo>
                  <a:cubicBezTo>
                    <a:pt x="0" y="24326"/>
                    <a:pt x="24326" y="0"/>
                    <a:pt x="54334" y="0"/>
                  </a:cubicBezTo>
                  <a:close/>
                </a:path>
              </a:pathLst>
            </a:custGeom>
            <a:solidFill>
              <a:srgbClr val="1E5942"/>
            </a:solidFill>
          </p:spPr>
          <p:txBody>
            <a:bodyPr/>
            <a:lstStyle/>
            <a:p>
              <a:pPr defTabSz="609630"/>
              <a:endParaRPr lang="fr-CA" sz="1200">
                <a:solidFill>
                  <a:prstClr val="black"/>
                </a:solidFill>
                <a:latin typeface="Calibri"/>
              </a:endParaRPr>
            </a:p>
          </p:txBody>
        </p:sp>
        <p:sp>
          <p:nvSpPr>
            <p:cNvPr id="31" name="TextBox 31"/>
            <p:cNvSpPr txBox="1"/>
            <p:nvPr/>
          </p:nvSpPr>
          <p:spPr>
            <a:xfrm>
              <a:off x="0" y="9525"/>
              <a:ext cx="1385657" cy="665085"/>
            </a:xfrm>
            <a:prstGeom prst="rect">
              <a:avLst/>
            </a:prstGeom>
          </p:spPr>
          <p:txBody>
            <a:bodyPr lIns="26599" tIns="26599" rIns="26599" bIns="26599" rtlCol="0" anchor="ctr"/>
            <a:lstStyle/>
            <a:p>
              <a:pPr algn="ctr" defTabSz="609630">
                <a:lnSpc>
                  <a:spcPts val="1348"/>
                </a:lnSpc>
              </a:pPr>
              <a:endParaRPr sz="1200">
                <a:solidFill>
                  <a:prstClr val="black"/>
                </a:solidFill>
                <a:latin typeface="Calibri"/>
              </a:endParaRPr>
            </a:p>
          </p:txBody>
        </p:sp>
      </p:grpSp>
      <p:grpSp>
        <p:nvGrpSpPr>
          <p:cNvPr id="32" name="Group 32"/>
          <p:cNvGrpSpPr/>
          <p:nvPr/>
        </p:nvGrpSpPr>
        <p:grpSpPr>
          <a:xfrm>
            <a:off x="7060637" y="2861242"/>
            <a:ext cx="2757761" cy="1188721"/>
            <a:chOff x="0" y="0"/>
            <a:chExt cx="1410369" cy="607933"/>
          </a:xfrm>
        </p:grpSpPr>
        <p:sp>
          <p:nvSpPr>
            <p:cNvPr id="33" name="Freeform 33"/>
            <p:cNvSpPr/>
            <p:nvPr/>
          </p:nvSpPr>
          <p:spPr>
            <a:xfrm>
              <a:off x="0" y="0"/>
              <a:ext cx="1410369" cy="607933"/>
            </a:xfrm>
            <a:custGeom>
              <a:avLst/>
              <a:gdLst/>
              <a:ahLst/>
              <a:cxnLst/>
              <a:rect l="l" t="t" r="r" b="b"/>
              <a:pathLst>
                <a:path w="1410369" h="607933">
                  <a:moveTo>
                    <a:pt x="54275" y="0"/>
                  </a:moveTo>
                  <a:lnTo>
                    <a:pt x="1356094" y="0"/>
                  </a:lnTo>
                  <a:cubicBezTo>
                    <a:pt x="1370489" y="0"/>
                    <a:pt x="1384294" y="5718"/>
                    <a:pt x="1394473" y="15897"/>
                  </a:cubicBezTo>
                  <a:cubicBezTo>
                    <a:pt x="1404651" y="26075"/>
                    <a:pt x="1410369" y="39880"/>
                    <a:pt x="1410369" y="54275"/>
                  </a:cubicBezTo>
                  <a:lnTo>
                    <a:pt x="1410369" y="553659"/>
                  </a:lnTo>
                  <a:cubicBezTo>
                    <a:pt x="1410369" y="568053"/>
                    <a:pt x="1404651" y="581858"/>
                    <a:pt x="1394473" y="592037"/>
                  </a:cubicBezTo>
                  <a:cubicBezTo>
                    <a:pt x="1384294" y="602215"/>
                    <a:pt x="1370489" y="607933"/>
                    <a:pt x="1356094" y="607933"/>
                  </a:cubicBezTo>
                  <a:lnTo>
                    <a:pt x="54275" y="607933"/>
                  </a:lnTo>
                  <a:cubicBezTo>
                    <a:pt x="39880" y="607933"/>
                    <a:pt x="26075" y="602215"/>
                    <a:pt x="15897" y="592037"/>
                  </a:cubicBezTo>
                  <a:cubicBezTo>
                    <a:pt x="5718" y="581858"/>
                    <a:pt x="0" y="568053"/>
                    <a:pt x="0" y="553659"/>
                  </a:cubicBezTo>
                  <a:lnTo>
                    <a:pt x="0" y="54275"/>
                  </a:lnTo>
                  <a:cubicBezTo>
                    <a:pt x="0" y="39880"/>
                    <a:pt x="5718" y="26075"/>
                    <a:pt x="15897" y="15897"/>
                  </a:cubicBezTo>
                  <a:cubicBezTo>
                    <a:pt x="26075" y="5718"/>
                    <a:pt x="39880" y="0"/>
                    <a:pt x="54275" y="0"/>
                  </a:cubicBezTo>
                  <a:close/>
                </a:path>
              </a:pathLst>
            </a:custGeom>
            <a:solidFill>
              <a:srgbClr val="E77A36"/>
            </a:solidFill>
          </p:spPr>
          <p:txBody>
            <a:bodyPr/>
            <a:lstStyle/>
            <a:p>
              <a:pPr defTabSz="609630"/>
              <a:endParaRPr lang="fr-CA" sz="1200">
                <a:solidFill>
                  <a:prstClr val="black"/>
                </a:solidFill>
                <a:latin typeface="Calibri"/>
              </a:endParaRPr>
            </a:p>
          </p:txBody>
        </p:sp>
        <p:sp>
          <p:nvSpPr>
            <p:cNvPr id="34" name="TextBox 34"/>
            <p:cNvSpPr txBox="1"/>
            <p:nvPr/>
          </p:nvSpPr>
          <p:spPr>
            <a:xfrm>
              <a:off x="0" y="9525"/>
              <a:ext cx="1410369" cy="598408"/>
            </a:xfrm>
            <a:prstGeom prst="rect">
              <a:avLst/>
            </a:prstGeom>
          </p:spPr>
          <p:txBody>
            <a:bodyPr lIns="26161" tIns="26161" rIns="26161" bIns="26161" rtlCol="0" anchor="ctr"/>
            <a:lstStyle/>
            <a:p>
              <a:pPr algn="ctr" defTabSz="609630">
                <a:lnSpc>
                  <a:spcPts val="1348"/>
                </a:lnSpc>
              </a:pPr>
              <a:endParaRPr sz="1200">
                <a:solidFill>
                  <a:prstClr val="black"/>
                </a:solidFill>
                <a:latin typeface="Calibri"/>
              </a:endParaRPr>
            </a:p>
          </p:txBody>
        </p:sp>
      </p:grpSp>
      <p:grpSp>
        <p:nvGrpSpPr>
          <p:cNvPr id="35" name="Group 35"/>
          <p:cNvGrpSpPr/>
          <p:nvPr/>
        </p:nvGrpSpPr>
        <p:grpSpPr>
          <a:xfrm>
            <a:off x="9904498" y="3104739"/>
            <a:ext cx="1601702" cy="1954704"/>
            <a:chOff x="0" y="0"/>
            <a:chExt cx="632771" cy="772229"/>
          </a:xfrm>
        </p:grpSpPr>
        <p:sp>
          <p:nvSpPr>
            <p:cNvPr id="36" name="Freeform 36"/>
            <p:cNvSpPr/>
            <p:nvPr/>
          </p:nvSpPr>
          <p:spPr>
            <a:xfrm>
              <a:off x="0" y="0"/>
              <a:ext cx="632771" cy="772229"/>
            </a:xfrm>
            <a:custGeom>
              <a:avLst/>
              <a:gdLst/>
              <a:ahLst/>
              <a:cxnLst/>
              <a:rect l="l" t="t" r="r" b="b"/>
              <a:pathLst>
                <a:path w="632771" h="772229">
                  <a:moveTo>
                    <a:pt x="93449" y="0"/>
                  </a:moveTo>
                  <a:lnTo>
                    <a:pt x="539322" y="0"/>
                  </a:lnTo>
                  <a:cubicBezTo>
                    <a:pt x="564106" y="0"/>
                    <a:pt x="587876" y="9845"/>
                    <a:pt x="605401" y="27371"/>
                  </a:cubicBezTo>
                  <a:cubicBezTo>
                    <a:pt x="622926" y="44896"/>
                    <a:pt x="632771" y="68665"/>
                    <a:pt x="632771" y="93449"/>
                  </a:cubicBezTo>
                  <a:lnTo>
                    <a:pt x="632771" y="678780"/>
                  </a:lnTo>
                  <a:cubicBezTo>
                    <a:pt x="632771" y="703564"/>
                    <a:pt x="622926" y="727333"/>
                    <a:pt x="605401" y="744858"/>
                  </a:cubicBezTo>
                  <a:cubicBezTo>
                    <a:pt x="587876" y="762383"/>
                    <a:pt x="564106" y="772229"/>
                    <a:pt x="539322" y="772229"/>
                  </a:cubicBezTo>
                  <a:lnTo>
                    <a:pt x="93449" y="772229"/>
                  </a:lnTo>
                  <a:cubicBezTo>
                    <a:pt x="41838" y="772229"/>
                    <a:pt x="0" y="730390"/>
                    <a:pt x="0" y="678780"/>
                  </a:cubicBezTo>
                  <a:lnTo>
                    <a:pt x="0" y="93449"/>
                  </a:lnTo>
                  <a:cubicBezTo>
                    <a:pt x="0" y="68665"/>
                    <a:pt x="9845" y="44896"/>
                    <a:pt x="27371" y="27371"/>
                  </a:cubicBezTo>
                  <a:cubicBezTo>
                    <a:pt x="44896" y="9845"/>
                    <a:pt x="68665" y="0"/>
                    <a:pt x="93449" y="0"/>
                  </a:cubicBezTo>
                  <a:close/>
                </a:path>
              </a:pathLst>
            </a:custGeom>
            <a:solidFill>
              <a:srgbClr val="E9CB1A"/>
            </a:solidFill>
          </p:spPr>
          <p:txBody>
            <a:bodyPr/>
            <a:lstStyle/>
            <a:p>
              <a:pPr defTabSz="609630"/>
              <a:endParaRPr lang="fr-CA" sz="1200">
                <a:solidFill>
                  <a:prstClr val="black"/>
                </a:solidFill>
                <a:latin typeface="Calibri"/>
              </a:endParaRPr>
            </a:p>
          </p:txBody>
        </p:sp>
        <p:sp>
          <p:nvSpPr>
            <p:cNvPr id="37" name="TextBox 37"/>
            <p:cNvSpPr txBox="1"/>
            <p:nvPr/>
          </p:nvSpPr>
          <p:spPr>
            <a:xfrm>
              <a:off x="0" y="9525"/>
              <a:ext cx="632771" cy="762704"/>
            </a:xfrm>
            <a:prstGeom prst="rect">
              <a:avLst/>
            </a:prstGeom>
          </p:spPr>
          <p:txBody>
            <a:bodyPr lIns="33867" tIns="33867" rIns="33867" bIns="33867" rtlCol="0" anchor="ctr"/>
            <a:lstStyle/>
            <a:p>
              <a:pPr algn="ctr" defTabSz="609630">
                <a:lnSpc>
                  <a:spcPts val="1348"/>
                </a:lnSpc>
              </a:pPr>
              <a:endParaRPr sz="1200">
                <a:solidFill>
                  <a:prstClr val="black"/>
                </a:solidFill>
                <a:latin typeface="Calibri"/>
              </a:endParaRPr>
            </a:p>
          </p:txBody>
        </p:sp>
      </p:grpSp>
      <p:grpSp>
        <p:nvGrpSpPr>
          <p:cNvPr id="38" name="Group 38"/>
          <p:cNvGrpSpPr/>
          <p:nvPr/>
        </p:nvGrpSpPr>
        <p:grpSpPr>
          <a:xfrm>
            <a:off x="5000968" y="287599"/>
            <a:ext cx="1900919" cy="5584474"/>
            <a:chOff x="0" y="0"/>
            <a:chExt cx="894821" cy="2628784"/>
          </a:xfrm>
        </p:grpSpPr>
        <p:sp>
          <p:nvSpPr>
            <p:cNvPr id="39" name="Freeform 39"/>
            <p:cNvSpPr/>
            <p:nvPr/>
          </p:nvSpPr>
          <p:spPr>
            <a:xfrm>
              <a:off x="0" y="0"/>
              <a:ext cx="894821" cy="2628784"/>
            </a:xfrm>
            <a:custGeom>
              <a:avLst/>
              <a:gdLst/>
              <a:ahLst/>
              <a:cxnLst/>
              <a:rect l="l" t="t" r="r" b="b"/>
              <a:pathLst>
                <a:path w="894821" h="2628784">
                  <a:moveTo>
                    <a:pt x="157479" y="0"/>
                  </a:moveTo>
                  <a:lnTo>
                    <a:pt x="737342" y="0"/>
                  </a:lnTo>
                  <a:cubicBezTo>
                    <a:pt x="779108" y="0"/>
                    <a:pt x="819164" y="16591"/>
                    <a:pt x="848697" y="46124"/>
                  </a:cubicBezTo>
                  <a:cubicBezTo>
                    <a:pt x="878230" y="75657"/>
                    <a:pt x="894821" y="115713"/>
                    <a:pt x="894821" y="157479"/>
                  </a:cubicBezTo>
                  <a:lnTo>
                    <a:pt x="894821" y="2471305"/>
                  </a:lnTo>
                  <a:cubicBezTo>
                    <a:pt x="894821" y="2513071"/>
                    <a:pt x="878230" y="2553127"/>
                    <a:pt x="848697" y="2582660"/>
                  </a:cubicBezTo>
                  <a:cubicBezTo>
                    <a:pt x="819164" y="2612193"/>
                    <a:pt x="779108" y="2628784"/>
                    <a:pt x="737342" y="2628784"/>
                  </a:cubicBezTo>
                  <a:lnTo>
                    <a:pt x="157479" y="2628784"/>
                  </a:lnTo>
                  <a:cubicBezTo>
                    <a:pt x="115713" y="2628784"/>
                    <a:pt x="75657" y="2612193"/>
                    <a:pt x="46124" y="2582660"/>
                  </a:cubicBezTo>
                  <a:cubicBezTo>
                    <a:pt x="16591" y="2553127"/>
                    <a:pt x="0" y="2513071"/>
                    <a:pt x="0" y="2471305"/>
                  </a:cubicBezTo>
                  <a:lnTo>
                    <a:pt x="0" y="157479"/>
                  </a:lnTo>
                  <a:cubicBezTo>
                    <a:pt x="0" y="115713"/>
                    <a:pt x="16591" y="75657"/>
                    <a:pt x="46124" y="46124"/>
                  </a:cubicBezTo>
                  <a:cubicBezTo>
                    <a:pt x="75657" y="16591"/>
                    <a:pt x="115713" y="0"/>
                    <a:pt x="157479" y="0"/>
                  </a:cubicBezTo>
                  <a:close/>
                </a:path>
              </a:pathLst>
            </a:custGeom>
            <a:blipFill>
              <a:blip r:embed="rId5">
                <a:alphaModFix amt="67000"/>
              </a:blip>
              <a:stretch>
                <a:fillRect l="-47864" r="-47864"/>
              </a:stretch>
            </a:blipFill>
          </p:spPr>
          <p:txBody>
            <a:bodyPr/>
            <a:lstStyle/>
            <a:p>
              <a:pPr defTabSz="609630"/>
              <a:endParaRPr lang="fr-CA" sz="1200">
                <a:solidFill>
                  <a:prstClr val="black"/>
                </a:solidFill>
                <a:latin typeface="Calibri"/>
              </a:endParaRPr>
            </a:p>
          </p:txBody>
        </p:sp>
      </p:grpSp>
      <p:grpSp>
        <p:nvGrpSpPr>
          <p:cNvPr id="40" name="Group 40"/>
          <p:cNvGrpSpPr/>
          <p:nvPr/>
        </p:nvGrpSpPr>
        <p:grpSpPr>
          <a:xfrm>
            <a:off x="7130487" y="4157914"/>
            <a:ext cx="2687911" cy="1714159"/>
            <a:chOff x="0" y="0"/>
            <a:chExt cx="1265283" cy="806908"/>
          </a:xfrm>
        </p:grpSpPr>
        <p:sp>
          <p:nvSpPr>
            <p:cNvPr id="41" name="Freeform 41"/>
            <p:cNvSpPr/>
            <p:nvPr/>
          </p:nvSpPr>
          <p:spPr>
            <a:xfrm>
              <a:off x="0" y="0"/>
              <a:ext cx="1265283" cy="806908"/>
            </a:xfrm>
            <a:custGeom>
              <a:avLst/>
              <a:gdLst/>
              <a:ahLst/>
              <a:cxnLst/>
              <a:rect l="l" t="t" r="r" b="b"/>
              <a:pathLst>
                <a:path w="1265283" h="806908">
                  <a:moveTo>
                    <a:pt x="111371" y="0"/>
                  </a:moveTo>
                  <a:lnTo>
                    <a:pt x="1153912" y="0"/>
                  </a:lnTo>
                  <a:cubicBezTo>
                    <a:pt x="1183449" y="0"/>
                    <a:pt x="1211777" y="11734"/>
                    <a:pt x="1232663" y="32620"/>
                  </a:cubicBezTo>
                  <a:cubicBezTo>
                    <a:pt x="1253549" y="53506"/>
                    <a:pt x="1265283" y="81833"/>
                    <a:pt x="1265283" y="111371"/>
                  </a:cubicBezTo>
                  <a:lnTo>
                    <a:pt x="1265283" y="695537"/>
                  </a:lnTo>
                  <a:cubicBezTo>
                    <a:pt x="1265283" y="725074"/>
                    <a:pt x="1253549" y="753402"/>
                    <a:pt x="1232663" y="774288"/>
                  </a:cubicBezTo>
                  <a:cubicBezTo>
                    <a:pt x="1211777" y="795174"/>
                    <a:pt x="1183449" y="806908"/>
                    <a:pt x="1153912" y="806908"/>
                  </a:cubicBezTo>
                  <a:lnTo>
                    <a:pt x="111371" y="806908"/>
                  </a:lnTo>
                  <a:cubicBezTo>
                    <a:pt x="81833" y="806908"/>
                    <a:pt x="53506" y="795174"/>
                    <a:pt x="32620" y="774288"/>
                  </a:cubicBezTo>
                  <a:cubicBezTo>
                    <a:pt x="11734" y="753402"/>
                    <a:pt x="0" y="725074"/>
                    <a:pt x="0" y="695537"/>
                  </a:cubicBezTo>
                  <a:lnTo>
                    <a:pt x="0" y="111371"/>
                  </a:lnTo>
                  <a:cubicBezTo>
                    <a:pt x="0" y="81833"/>
                    <a:pt x="11734" y="53506"/>
                    <a:pt x="32620" y="32620"/>
                  </a:cubicBezTo>
                  <a:cubicBezTo>
                    <a:pt x="53506" y="11734"/>
                    <a:pt x="81833" y="0"/>
                    <a:pt x="111371" y="0"/>
                  </a:cubicBezTo>
                  <a:close/>
                </a:path>
              </a:pathLst>
            </a:custGeom>
            <a:blipFill>
              <a:blip r:embed="rId6">
                <a:alphaModFix amt="67000"/>
              </a:blip>
              <a:stretch>
                <a:fillRect l="-6187" r="-6187"/>
              </a:stretch>
            </a:blipFill>
          </p:spPr>
          <p:txBody>
            <a:bodyPr/>
            <a:lstStyle/>
            <a:p>
              <a:pPr defTabSz="609630"/>
              <a:endParaRPr lang="fr-CA" sz="1200">
                <a:solidFill>
                  <a:prstClr val="black"/>
                </a:solidFill>
                <a:latin typeface="Calibri"/>
              </a:endParaRPr>
            </a:p>
          </p:txBody>
        </p:sp>
      </p:grpSp>
      <p:sp>
        <p:nvSpPr>
          <p:cNvPr id="42" name="Freeform 42"/>
          <p:cNvSpPr/>
          <p:nvPr/>
        </p:nvSpPr>
        <p:spPr>
          <a:xfrm>
            <a:off x="10021026" y="4926848"/>
            <a:ext cx="1322551" cy="1149417"/>
          </a:xfrm>
          <a:custGeom>
            <a:avLst/>
            <a:gdLst/>
            <a:ahLst/>
            <a:cxnLst/>
            <a:rect l="l" t="t" r="r" b="b"/>
            <a:pathLst>
              <a:path w="1983827" h="1724126">
                <a:moveTo>
                  <a:pt x="0" y="0"/>
                </a:moveTo>
                <a:lnTo>
                  <a:pt x="1983827" y="0"/>
                </a:lnTo>
                <a:lnTo>
                  <a:pt x="1983827" y="1724126"/>
                </a:lnTo>
                <a:lnTo>
                  <a:pt x="0" y="172412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609630"/>
            <a:endParaRPr lang="fr-CA" sz="1200">
              <a:solidFill>
                <a:prstClr val="black"/>
              </a:solidFill>
              <a:latin typeface="Calibri"/>
            </a:endParaRPr>
          </a:p>
        </p:txBody>
      </p:sp>
      <p:sp>
        <p:nvSpPr>
          <p:cNvPr id="43" name="TextBox 43"/>
          <p:cNvSpPr txBox="1"/>
          <p:nvPr/>
        </p:nvSpPr>
        <p:spPr>
          <a:xfrm>
            <a:off x="776286" y="496311"/>
            <a:ext cx="4002432" cy="1241687"/>
          </a:xfrm>
          <a:prstGeom prst="rect">
            <a:avLst/>
          </a:prstGeom>
        </p:spPr>
        <p:txBody>
          <a:bodyPr lIns="0" tIns="0" rIns="0" bIns="0" rtlCol="0" anchor="t">
            <a:spAutoFit/>
          </a:bodyPr>
          <a:lstStyle/>
          <a:p>
            <a:pPr defTabSz="609630">
              <a:lnSpc>
                <a:spcPts val="3264"/>
              </a:lnSpc>
              <a:spcBef>
                <a:spcPct val="0"/>
              </a:spcBef>
            </a:pPr>
            <a:r>
              <a:rPr lang="en-US" sz="2667" b="1">
                <a:solidFill>
                  <a:srgbClr val="1E5942"/>
                </a:solidFill>
                <a:latin typeface="Brandon Grotesque 1 Bold"/>
                <a:ea typeface="Brandon Grotesque 1 Bold"/>
                <a:cs typeface="Brandon Grotesque 1 Bold"/>
                <a:sym typeface="Brandon Grotesque 1 Bold"/>
              </a:rPr>
              <a:t>LE NOUVEAU CONTEXTE FINANCIER DE L’AS AU QC</a:t>
            </a:r>
            <a:endParaRPr lang="en-US" sz="2667" b="1">
              <a:solidFill>
                <a:srgbClr val="1E5942"/>
              </a:solidFill>
              <a:latin typeface="Brandon Grotesque 1 Bold"/>
              <a:ea typeface="Brandon Grotesque 1 Bold"/>
              <a:cs typeface="Brandon Grotesque 1 Bold"/>
            </a:endParaRPr>
          </a:p>
        </p:txBody>
      </p:sp>
      <p:sp>
        <p:nvSpPr>
          <p:cNvPr id="44" name="TextBox 44"/>
          <p:cNvSpPr txBox="1"/>
          <p:nvPr/>
        </p:nvSpPr>
        <p:spPr>
          <a:xfrm>
            <a:off x="8016862" y="390691"/>
            <a:ext cx="2405757" cy="846386"/>
          </a:xfrm>
          <a:prstGeom prst="rect">
            <a:avLst/>
          </a:prstGeom>
        </p:spPr>
        <p:txBody>
          <a:bodyPr lIns="0" tIns="0" rIns="0" bIns="0" rtlCol="0" anchor="t">
            <a:spAutoFit/>
          </a:bodyPr>
          <a:lstStyle/>
          <a:p>
            <a:pPr defTabSz="609630">
              <a:lnSpc>
                <a:spcPts val="2223"/>
              </a:lnSpc>
              <a:spcBef>
                <a:spcPct val="0"/>
              </a:spcBef>
            </a:pPr>
            <a:r>
              <a:rPr lang="en-US" sz="2021" b="1">
                <a:solidFill>
                  <a:srgbClr val="1E5942"/>
                </a:solidFill>
                <a:latin typeface="Brandon Grotesque 1 Bold"/>
                <a:ea typeface="Brandon Grotesque 1 Bold"/>
                <a:cs typeface="Brandon Grotesque 1 Bold"/>
                <a:sym typeface="Brandon Grotesque 1 Bold"/>
              </a:rPr>
              <a:t>INVESTISSEMENT FÉDÉRAL (PNAS) 2025-2028</a:t>
            </a:r>
          </a:p>
        </p:txBody>
      </p:sp>
      <p:sp>
        <p:nvSpPr>
          <p:cNvPr id="45" name="TextBox 45"/>
          <p:cNvSpPr txBox="1"/>
          <p:nvPr/>
        </p:nvSpPr>
        <p:spPr>
          <a:xfrm>
            <a:off x="1468606" y="2196244"/>
            <a:ext cx="2559057" cy="884858"/>
          </a:xfrm>
          <a:prstGeom prst="rect">
            <a:avLst/>
          </a:prstGeom>
        </p:spPr>
        <p:txBody>
          <a:bodyPr lIns="0" tIns="0" rIns="0" bIns="0" rtlCol="0" anchor="t">
            <a:spAutoFit/>
          </a:bodyPr>
          <a:lstStyle/>
          <a:p>
            <a:pPr defTabSz="609630">
              <a:lnSpc>
                <a:spcPts val="2273"/>
              </a:lnSpc>
            </a:pPr>
            <a:r>
              <a:rPr lang="en-US" sz="2067" b="1">
                <a:solidFill>
                  <a:srgbClr val="FEFEFE"/>
                </a:solidFill>
                <a:latin typeface="Brandon Grotesque 1 Bold"/>
                <a:ea typeface="Brandon Grotesque 1 Bold"/>
                <a:cs typeface="Brandon Grotesque 1 Bold"/>
                <a:sym typeface="Brandon Grotesque 1 Bold"/>
              </a:rPr>
              <a:t>INVESTISSEMENTS PROVINCIAUX</a:t>
            </a:r>
          </a:p>
          <a:p>
            <a:pPr defTabSz="609630">
              <a:lnSpc>
                <a:spcPts val="2273"/>
              </a:lnSpc>
              <a:spcBef>
                <a:spcPct val="0"/>
              </a:spcBef>
            </a:pPr>
            <a:r>
              <a:rPr lang="en-US" sz="2067" b="1">
                <a:solidFill>
                  <a:srgbClr val="FEFEFE"/>
                </a:solidFill>
                <a:latin typeface="Brandon Grotesque 1 Bold"/>
                <a:ea typeface="Brandon Grotesque 1 Bold"/>
                <a:cs typeface="Brandon Grotesque 1 Bold"/>
                <a:sym typeface="Brandon Grotesque 1 Bold"/>
              </a:rPr>
              <a:t>2024-2025</a:t>
            </a:r>
          </a:p>
        </p:txBody>
      </p:sp>
      <p:sp>
        <p:nvSpPr>
          <p:cNvPr id="46" name="TextBox 46"/>
          <p:cNvSpPr txBox="1"/>
          <p:nvPr/>
        </p:nvSpPr>
        <p:spPr>
          <a:xfrm>
            <a:off x="877886" y="3581364"/>
            <a:ext cx="1917344" cy="282129"/>
          </a:xfrm>
          <a:prstGeom prst="rect">
            <a:avLst/>
          </a:prstGeom>
        </p:spPr>
        <p:txBody>
          <a:bodyPr lIns="0" tIns="0" rIns="0" bIns="0" rtlCol="0" anchor="t">
            <a:spAutoFit/>
          </a:bodyPr>
          <a:lstStyle/>
          <a:p>
            <a:pPr defTabSz="609630">
              <a:lnSpc>
                <a:spcPts val="2229"/>
              </a:lnSpc>
              <a:spcBef>
                <a:spcPct val="0"/>
              </a:spcBef>
            </a:pPr>
            <a:r>
              <a:rPr lang="en-US" sz="2133" b="1" dirty="0">
                <a:solidFill>
                  <a:srgbClr val="FEFEFE"/>
                </a:solidFill>
                <a:latin typeface="Brandon Grotesque 1 Bold"/>
                <a:ea typeface="Brandon Grotesque 1 Bold"/>
                <a:cs typeface="Brandon Grotesque 1 Bold"/>
                <a:sym typeface="Brandon Grotesque 1 Bold"/>
              </a:rPr>
              <a:t>65,1 M$</a:t>
            </a:r>
            <a:r>
              <a:rPr lang="en-US" sz="2133" dirty="0">
                <a:solidFill>
                  <a:srgbClr val="FEFEFE"/>
                </a:solidFill>
                <a:latin typeface="Brandon Grotesque 1"/>
                <a:ea typeface="Brandon Grotesque 1"/>
                <a:cs typeface="Brandon Grotesque 1"/>
                <a:sym typeface="Brandon Grotesque 1"/>
              </a:rPr>
              <a:t> /</a:t>
            </a:r>
            <a:r>
              <a:rPr lang="en-US" sz="2133" dirty="0" err="1">
                <a:solidFill>
                  <a:srgbClr val="FEFEFE"/>
                </a:solidFill>
                <a:latin typeface="Brandon Grotesque 1"/>
                <a:ea typeface="Brandon Grotesque 1"/>
                <a:cs typeface="Brandon Grotesque 1"/>
                <a:sym typeface="Brandon Grotesque 1"/>
              </a:rPr>
              <a:t>année</a:t>
            </a:r>
            <a:endParaRPr lang="en-US" sz="2133" dirty="0">
              <a:solidFill>
                <a:srgbClr val="FEFEFE"/>
              </a:solidFill>
              <a:latin typeface="Brandon Grotesque 1"/>
              <a:ea typeface="Brandon Grotesque 1"/>
              <a:cs typeface="Brandon Grotesque 1"/>
            </a:endParaRPr>
          </a:p>
        </p:txBody>
      </p:sp>
      <p:sp>
        <p:nvSpPr>
          <p:cNvPr id="47" name="TextBox 47"/>
          <p:cNvSpPr txBox="1"/>
          <p:nvPr/>
        </p:nvSpPr>
        <p:spPr>
          <a:xfrm>
            <a:off x="877886" y="4832422"/>
            <a:ext cx="2236872" cy="1179810"/>
          </a:xfrm>
          <a:prstGeom prst="rect">
            <a:avLst/>
          </a:prstGeom>
        </p:spPr>
        <p:txBody>
          <a:bodyPr lIns="0" tIns="0" rIns="0" bIns="0" rtlCol="0" anchor="t">
            <a:spAutoFit/>
          </a:bodyPr>
          <a:lstStyle/>
          <a:p>
            <a:pPr defTabSz="609630">
              <a:lnSpc>
                <a:spcPts val="2265"/>
              </a:lnSpc>
            </a:pPr>
            <a:r>
              <a:rPr lang="en-US" sz="2059" b="1">
                <a:solidFill>
                  <a:srgbClr val="FEFEFE"/>
                </a:solidFill>
                <a:latin typeface="Brandon Grotesque 1 Bold"/>
                <a:ea typeface="Brandon Grotesque 1 Bold"/>
                <a:cs typeface="Brandon Grotesque 1 Bold"/>
                <a:sym typeface="Brandon Grotesque 1 Bold"/>
              </a:rPr>
              <a:t>44,1M$ </a:t>
            </a:r>
          </a:p>
          <a:p>
            <a:pPr defTabSz="609630">
              <a:lnSpc>
                <a:spcPts val="2265"/>
              </a:lnSpc>
              <a:spcBef>
                <a:spcPct val="0"/>
              </a:spcBef>
            </a:pPr>
            <a:r>
              <a:rPr lang="en-US" sz="2059">
                <a:solidFill>
                  <a:srgbClr val="FEFEFE"/>
                </a:solidFill>
                <a:latin typeface="Brandon Grotesque 1"/>
                <a:ea typeface="Brandon Grotesque 1"/>
                <a:cs typeface="Brandon Grotesque 1"/>
                <a:sym typeface="Brandon Grotesque 1"/>
              </a:rPr>
              <a:t>aux écoles via CSS </a:t>
            </a:r>
          </a:p>
          <a:p>
            <a:pPr defTabSz="609630">
              <a:lnSpc>
                <a:spcPts val="2265"/>
              </a:lnSpc>
              <a:spcBef>
                <a:spcPct val="0"/>
              </a:spcBef>
            </a:pPr>
            <a:r>
              <a:rPr lang="en-US" sz="2059">
                <a:solidFill>
                  <a:srgbClr val="FEFEFE"/>
                </a:solidFill>
                <a:latin typeface="Brandon Grotesque 1"/>
                <a:ea typeface="Brandon Grotesque 1"/>
                <a:cs typeface="Brandon Grotesque 1"/>
                <a:sym typeface="Brandon Grotesque 1"/>
              </a:rPr>
              <a:t>(mesure 15012)</a:t>
            </a:r>
          </a:p>
        </p:txBody>
      </p:sp>
      <p:sp>
        <p:nvSpPr>
          <p:cNvPr id="48" name="TextBox 48"/>
          <p:cNvSpPr txBox="1"/>
          <p:nvPr/>
        </p:nvSpPr>
        <p:spPr>
          <a:xfrm>
            <a:off x="3527361" y="3318950"/>
            <a:ext cx="1219607" cy="769441"/>
          </a:xfrm>
          <a:prstGeom prst="rect">
            <a:avLst/>
          </a:prstGeom>
        </p:spPr>
        <p:txBody>
          <a:bodyPr lIns="0" tIns="0" rIns="0" bIns="0" rtlCol="0" anchor="t">
            <a:spAutoFit/>
          </a:bodyPr>
          <a:lstStyle/>
          <a:p>
            <a:pPr algn="ctr" defTabSz="609630">
              <a:lnSpc>
                <a:spcPts val="1508"/>
              </a:lnSpc>
            </a:pPr>
            <a:r>
              <a:rPr lang="en-US" sz="1371" b="1">
                <a:solidFill>
                  <a:srgbClr val="FEFEFE"/>
                </a:solidFill>
                <a:latin typeface="Brandon Grotesque 1 Bold"/>
                <a:ea typeface="Brandon Grotesque 1 Bold"/>
                <a:cs typeface="Brandon Grotesque 1 Bold"/>
                <a:sym typeface="Brandon Grotesque 1 Bold"/>
              </a:rPr>
              <a:t>0,6M$</a:t>
            </a:r>
          </a:p>
          <a:p>
            <a:pPr algn="ctr" defTabSz="609630">
              <a:lnSpc>
                <a:spcPts val="1508"/>
              </a:lnSpc>
              <a:spcBef>
                <a:spcPct val="0"/>
              </a:spcBef>
            </a:pPr>
            <a:r>
              <a:rPr lang="en-US" sz="1371">
                <a:solidFill>
                  <a:srgbClr val="FEFEFE"/>
                </a:solidFill>
                <a:latin typeface="Brandon Grotesque 1"/>
                <a:ea typeface="Brandon Grotesque 1"/>
                <a:cs typeface="Brandon Grotesque 1"/>
                <a:sym typeface="Brandon Grotesque 1"/>
              </a:rPr>
              <a:t> CSS EEYOU</a:t>
            </a:r>
          </a:p>
          <a:p>
            <a:pPr algn="ctr" defTabSz="609630">
              <a:lnSpc>
                <a:spcPts val="1508"/>
              </a:lnSpc>
              <a:spcBef>
                <a:spcPct val="0"/>
              </a:spcBef>
            </a:pPr>
            <a:r>
              <a:rPr lang="en-US" sz="1371">
                <a:solidFill>
                  <a:srgbClr val="FEFEFE"/>
                </a:solidFill>
                <a:latin typeface="Brandon Grotesque 1"/>
                <a:ea typeface="Brandon Grotesque 1"/>
                <a:cs typeface="Brandon Grotesque 1"/>
                <a:sym typeface="Brandon Grotesque 1"/>
              </a:rPr>
              <a:t> &amp;</a:t>
            </a:r>
          </a:p>
          <a:p>
            <a:pPr algn="ctr" defTabSz="609630">
              <a:lnSpc>
                <a:spcPts val="1508"/>
              </a:lnSpc>
              <a:spcBef>
                <a:spcPct val="0"/>
              </a:spcBef>
            </a:pPr>
            <a:r>
              <a:rPr lang="en-US" sz="1371">
                <a:solidFill>
                  <a:srgbClr val="FEFEFE"/>
                </a:solidFill>
                <a:latin typeface="Brandon Grotesque 1"/>
                <a:ea typeface="Brandon Grotesque 1"/>
                <a:cs typeface="Brandon Grotesque 1"/>
                <a:sym typeface="Brandon Grotesque 1"/>
              </a:rPr>
              <a:t>KATIVIK</a:t>
            </a:r>
          </a:p>
        </p:txBody>
      </p:sp>
      <p:sp>
        <p:nvSpPr>
          <p:cNvPr id="49" name="TextBox 49"/>
          <p:cNvSpPr txBox="1"/>
          <p:nvPr/>
        </p:nvSpPr>
        <p:spPr>
          <a:xfrm>
            <a:off x="877886" y="4060927"/>
            <a:ext cx="2754778" cy="218008"/>
          </a:xfrm>
          <a:prstGeom prst="rect">
            <a:avLst/>
          </a:prstGeom>
        </p:spPr>
        <p:txBody>
          <a:bodyPr lIns="0" tIns="0" rIns="0" bIns="0" rtlCol="0" anchor="t">
            <a:spAutoFit/>
          </a:bodyPr>
          <a:lstStyle/>
          <a:p>
            <a:pPr defTabSz="609630">
              <a:lnSpc>
                <a:spcPts val="1710"/>
              </a:lnSpc>
              <a:spcBef>
                <a:spcPct val="0"/>
              </a:spcBef>
            </a:pPr>
            <a:r>
              <a:rPr lang="en-US" sz="1600">
                <a:solidFill>
                  <a:srgbClr val="FFFFFF"/>
                </a:solidFill>
                <a:latin typeface="Brandon Grotesque 1"/>
                <a:ea typeface="Brandon Grotesque 1"/>
                <a:cs typeface="Brandon Grotesque 1"/>
                <a:sym typeface="Brandon Grotesque 1"/>
              </a:rPr>
              <a:t>0.27$ / JOUR/ ÉLÈVE</a:t>
            </a:r>
            <a:endParaRPr lang="en-US" sz="1600">
              <a:solidFill>
                <a:srgbClr val="FFFFFF"/>
              </a:solidFill>
              <a:latin typeface="Brandon Grotesque 1"/>
              <a:ea typeface="Brandon Grotesque 1"/>
              <a:cs typeface="Brandon Grotesque 1"/>
            </a:endParaRPr>
          </a:p>
        </p:txBody>
      </p:sp>
      <p:sp>
        <p:nvSpPr>
          <p:cNvPr id="50" name="TextBox 50"/>
          <p:cNvSpPr txBox="1"/>
          <p:nvPr/>
        </p:nvSpPr>
        <p:spPr>
          <a:xfrm>
            <a:off x="3527361" y="4605594"/>
            <a:ext cx="1392272" cy="1346522"/>
          </a:xfrm>
          <a:prstGeom prst="rect">
            <a:avLst/>
          </a:prstGeom>
        </p:spPr>
        <p:txBody>
          <a:bodyPr lIns="0" tIns="0" rIns="0" bIns="0" rtlCol="0" anchor="t">
            <a:spAutoFit/>
          </a:bodyPr>
          <a:lstStyle/>
          <a:p>
            <a:pPr defTabSz="609630">
              <a:lnSpc>
                <a:spcPts val="2057"/>
              </a:lnSpc>
              <a:spcBef>
                <a:spcPct val="0"/>
              </a:spcBef>
            </a:pPr>
            <a:r>
              <a:rPr lang="en-US" sz="1853" b="1">
                <a:solidFill>
                  <a:srgbClr val="FFFFFF"/>
                </a:solidFill>
                <a:latin typeface="Brandon Grotesque 1 Bold"/>
                <a:ea typeface="Brandon Grotesque 1 Bold"/>
                <a:cs typeface="Brandon Grotesque 1 Bold"/>
                <a:sym typeface="Brandon Grotesque 1 Bold"/>
              </a:rPr>
              <a:t>20,4M$ </a:t>
            </a:r>
          </a:p>
          <a:p>
            <a:pPr defTabSz="609630">
              <a:lnSpc>
                <a:spcPts val="2057"/>
              </a:lnSpc>
              <a:spcBef>
                <a:spcPct val="0"/>
              </a:spcBef>
            </a:pPr>
            <a:r>
              <a:rPr lang="en-US" sz="1853">
                <a:solidFill>
                  <a:srgbClr val="FFFFFF"/>
                </a:solidFill>
                <a:latin typeface="Brandon Grotesque 1"/>
                <a:ea typeface="Brandon Grotesque 1"/>
                <a:cs typeface="Brandon Grotesque 1"/>
                <a:sym typeface="Brandon Grotesque 1"/>
              </a:rPr>
              <a:t>aux opérateurs </a:t>
            </a:r>
          </a:p>
          <a:p>
            <a:pPr defTabSz="609630">
              <a:lnSpc>
                <a:spcPts val="2057"/>
              </a:lnSpc>
              <a:spcBef>
                <a:spcPct val="0"/>
              </a:spcBef>
            </a:pPr>
            <a:r>
              <a:rPr lang="en-US" sz="1853">
                <a:solidFill>
                  <a:srgbClr val="FFFFFF"/>
                </a:solidFill>
                <a:latin typeface="Brandon Grotesque 1"/>
                <a:ea typeface="Brandon Grotesque 1"/>
                <a:cs typeface="Brandon Grotesque 1"/>
                <a:sym typeface="Brandon Grotesque 1"/>
              </a:rPr>
              <a:t>OBNL</a:t>
            </a:r>
          </a:p>
          <a:p>
            <a:pPr defTabSz="609630">
              <a:lnSpc>
                <a:spcPts val="2057"/>
              </a:lnSpc>
              <a:spcBef>
                <a:spcPct val="0"/>
              </a:spcBef>
            </a:pPr>
            <a:r>
              <a:rPr lang="en-US" sz="1853">
                <a:solidFill>
                  <a:srgbClr val="FFFFFF"/>
                </a:solidFill>
                <a:latin typeface="Brandon Grotesque 1"/>
                <a:ea typeface="Brandon Grotesque 1"/>
                <a:cs typeface="Brandon Grotesque 1"/>
                <a:sym typeface="Brandon Grotesque 1"/>
              </a:rPr>
              <a:t>(gré-à-gré) </a:t>
            </a:r>
          </a:p>
        </p:txBody>
      </p:sp>
      <p:sp>
        <p:nvSpPr>
          <p:cNvPr id="51" name="TextBox 51"/>
          <p:cNvSpPr txBox="1"/>
          <p:nvPr/>
        </p:nvSpPr>
        <p:spPr>
          <a:xfrm>
            <a:off x="7322573" y="1630928"/>
            <a:ext cx="2422161" cy="1410643"/>
          </a:xfrm>
          <a:prstGeom prst="rect">
            <a:avLst/>
          </a:prstGeom>
        </p:spPr>
        <p:txBody>
          <a:bodyPr lIns="0" tIns="0" rIns="0" bIns="0" rtlCol="0" anchor="t">
            <a:spAutoFit/>
          </a:bodyPr>
          <a:lstStyle/>
          <a:p>
            <a:pPr defTabSz="609630">
              <a:lnSpc>
                <a:spcPts val="2229"/>
              </a:lnSpc>
            </a:pPr>
            <a:r>
              <a:rPr lang="en-US" sz="2026" b="1" spc="2">
                <a:solidFill>
                  <a:srgbClr val="FEFEFE"/>
                </a:solidFill>
                <a:latin typeface="Brandon Grotesque 1 Bold"/>
                <a:ea typeface="Brandon Grotesque 1 Bold"/>
                <a:cs typeface="Brandon Grotesque 1 Bold"/>
                <a:sym typeface="Brandon Grotesque 1 Bold"/>
              </a:rPr>
              <a:t>+65,2M$ </a:t>
            </a:r>
            <a:r>
              <a:rPr lang="en-US" sz="2026" spc="2">
                <a:solidFill>
                  <a:srgbClr val="FEFEFE"/>
                </a:solidFill>
                <a:latin typeface="Brandon Grotesque 1"/>
                <a:ea typeface="Brandon Grotesque 1"/>
                <a:cs typeface="Brandon Grotesque 1"/>
                <a:sym typeface="Brandon Grotesque 1"/>
              </a:rPr>
              <a:t>/ 3 ans</a:t>
            </a:r>
          </a:p>
          <a:p>
            <a:pPr defTabSz="609630">
              <a:lnSpc>
                <a:spcPts val="2229"/>
              </a:lnSpc>
              <a:spcBef>
                <a:spcPct val="0"/>
              </a:spcBef>
            </a:pPr>
            <a:r>
              <a:rPr lang="en-US" sz="2026" b="1" spc="2">
                <a:solidFill>
                  <a:srgbClr val="FEFEFE"/>
                </a:solidFill>
                <a:latin typeface="Brandon Grotesque 1 Bold"/>
                <a:ea typeface="Brandon Grotesque 1 Bold"/>
                <a:cs typeface="Brandon Grotesque 1 Bold"/>
                <a:sym typeface="Brandon Grotesque 1 Bold"/>
              </a:rPr>
              <a:t>+21M$ </a:t>
            </a:r>
            <a:r>
              <a:rPr lang="en-US" sz="2026" spc="2">
                <a:solidFill>
                  <a:srgbClr val="FEFEFE"/>
                </a:solidFill>
                <a:latin typeface="Brandon Grotesque 1"/>
                <a:ea typeface="Brandon Grotesque 1"/>
                <a:cs typeface="Brandon Grotesque 1"/>
                <a:sym typeface="Brandon Grotesque 1"/>
              </a:rPr>
              <a:t>/ année (+33%)</a:t>
            </a:r>
          </a:p>
          <a:p>
            <a:pPr defTabSz="609630">
              <a:lnSpc>
                <a:spcPts val="2229"/>
              </a:lnSpc>
              <a:spcBef>
                <a:spcPct val="0"/>
              </a:spcBef>
            </a:pPr>
            <a:r>
              <a:rPr lang="en-US" sz="2026" spc="2">
                <a:solidFill>
                  <a:srgbClr val="FEFEFE"/>
                </a:solidFill>
                <a:latin typeface="Brandon Grotesque 1"/>
                <a:ea typeface="Brandon Grotesque 1"/>
                <a:cs typeface="Brandon Grotesque 1"/>
                <a:sym typeface="Brandon Grotesque 1"/>
              </a:rPr>
              <a:t>disponible</a:t>
            </a:r>
          </a:p>
          <a:p>
            <a:pPr defTabSz="609630">
              <a:lnSpc>
                <a:spcPts val="2229"/>
              </a:lnSpc>
              <a:spcBef>
                <a:spcPct val="0"/>
              </a:spcBef>
            </a:pPr>
            <a:endParaRPr lang="en-US" sz="2026" spc="2">
              <a:solidFill>
                <a:srgbClr val="FEFEFE"/>
              </a:solidFill>
              <a:latin typeface="Brandon Grotesque 1"/>
              <a:ea typeface="Brandon Grotesque 1"/>
              <a:cs typeface="Brandon Grotesque 1"/>
              <a:sym typeface="Brandon Grotesque 1"/>
            </a:endParaRPr>
          </a:p>
        </p:txBody>
      </p:sp>
      <p:sp>
        <p:nvSpPr>
          <p:cNvPr id="52" name="TextBox 52"/>
          <p:cNvSpPr txBox="1"/>
          <p:nvPr/>
        </p:nvSpPr>
        <p:spPr>
          <a:xfrm>
            <a:off x="7321081" y="3188949"/>
            <a:ext cx="2236872" cy="884858"/>
          </a:xfrm>
          <a:prstGeom prst="rect">
            <a:avLst/>
          </a:prstGeom>
        </p:spPr>
        <p:txBody>
          <a:bodyPr lIns="0" tIns="0" rIns="0" bIns="0" rtlCol="0" anchor="t">
            <a:spAutoFit/>
          </a:bodyPr>
          <a:lstStyle/>
          <a:p>
            <a:pPr defTabSz="609630">
              <a:lnSpc>
                <a:spcPts val="2265"/>
              </a:lnSpc>
              <a:spcBef>
                <a:spcPct val="0"/>
              </a:spcBef>
            </a:pPr>
            <a:r>
              <a:rPr lang="en-US" sz="2059" b="1">
                <a:solidFill>
                  <a:srgbClr val="FEFEFE"/>
                </a:solidFill>
                <a:latin typeface="Brandon Grotesque 1 Bold"/>
                <a:ea typeface="Brandon Grotesque 1 Bold"/>
                <a:cs typeface="Brandon Grotesque 1 Bold"/>
                <a:sym typeface="Brandon Grotesque 1 Bold"/>
              </a:rPr>
              <a:t>+ 32M$ </a:t>
            </a:r>
            <a:r>
              <a:rPr lang="en-US" sz="2059">
                <a:solidFill>
                  <a:srgbClr val="FEFEFE"/>
                </a:solidFill>
                <a:latin typeface="Brandon Grotesque 1"/>
                <a:ea typeface="Brandon Grotesque 1"/>
                <a:cs typeface="Brandon Grotesque 1"/>
                <a:sym typeface="Brandon Grotesque 1"/>
              </a:rPr>
              <a:t>bonification de la mesure 15012</a:t>
            </a:r>
          </a:p>
        </p:txBody>
      </p:sp>
      <p:sp>
        <p:nvSpPr>
          <p:cNvPr id="53" name="TextBox 53"/>
          <p:cNvSpPr txBox="1"/>
          <p:nvPr/>
        </p:nvSpPr>
        <p:spPr>
          <a:xfrm>
            <a:off x="10039597" y="1702910"/>
            <a:ext cx="1285407" cy="1128514"/>
          </a:xfrm>
          <a:prstGeom prst="rect">
            <a:avLst/>
          </a:prstGeom>
        </p:spPr>
        <p:txBody>
          <a:bodyPr lIns="0" tIns="0" rIns="0" bIns="0" rtlCol="0" anchor="t">
            <a:spAutoFit/>
          </a:bodyPr>
          <a:lstStyle/>
          <a:p>
            <a:pPr algn="ctr" defTabSz="609630">
              <a:lnSpc>
                <a:spcPts val="2229"/>
              </a:lnSpc>
            </a:pPr>
            <a:r>
              <a:rPr lang="en-US" sz="2026" b="1">
                <a:solidFill>
                  <a:srgbClr val="FEFEFE"/>
                </a:solidFill>
                <a:latin typeface="Brandon Grotesque 1 Bold"/>
                <a:ea typeface="Brandon Grotesque 1 Bold"/>
                <a:cs typeface="Brandon Grotesque 1 Bold"/>
                <a:sym typeface="Brandon Grotesque 1 Bold"/>
              </a:rPr>
              <a:t>5,6 M$</a:t>
            </a:r>
          </a:p>
          <a:p>
            <a:pPr algn="ctr" defTabSz="609630">
              <a:lnSpc>
                <a:spcPts val="2229"/>
              </a:lnSpc>
              <a:spcBef>
                <a:spcPct val="0"/>
              </a:spcBef>
            </a:pPr>
            <a:r>
              <a:rPr lang="en-US" sz="2026">
                <a:solidFill>
                  <a:srgbClr val="FEFEFE"/>
                </a:solidFill>
                <a:latin typeface="Brandon Grotesque 1"/>
                <a:ea typeface="Brandon Grotesque 1"/>
                <a:cs typeface="Brandon Grotesque 1"/>
                <a:sym typeface="Brandon Grotesque 1"/>
              </a:rPr>
              <a:t>non-spécifiés </a:t>
            </a:r>
          </a:p>
          <a:p>
            <a:pPr algn="ctr" defTabSz="609630">
              <a:lnSpc>
                <a:spcPts val="2229"/>
              </a:lnSpc>
              <a:spcBef>
                <a:spcPct val="0"/>
              </a:spcBef>
            </a:pPr>
            <a:endParaRPr lang="en-US" sz="2026">
              <a:solidFill>
                <a:srgbClr val="FEFEFE"/>
              </a:solidFill>
              <a:latin typeface="Brandon Grotesque 1"/>
              <a:ea typeface="Brandon Grotesque 1"/>
              <a:cs typeface="Brandon Grotesque 1"/>
              <a:sym typeface="Brandon Grotesque 1"/>
            </a:endParaRPr>
          </a:p>
        </p:txBody>
      </p:sp>
      <p:sp>
        <p:nvSpPr>
          <p:cNvPr id="55" name="TextBox 55"/>
          <p:cNvSpPr txBox="1"/>
          <p:nvPr/>
        </p:nvSpPr>
        <p:spPr>
          <a:xfrm>
            <a:off x="74345" y="6292166"/>
            <a:ext cx="11907597" cy="487313"/>
          </a:xfrm>
          <a:prstGeom prst="rect">
            <a:avLst/>
          </a:prstGeom>
        </p:spPr>
        <p:txBody>
          <a:bodyPr lIns="0" tIns="0" rIns="0" bIns="0" rtlCol="0" anchor="t">
            <a:spAutoFit/>
          </a:bodyPr>
          <a:lstStyle/>
          <a:p>
            <a:pPr defTabSz="609630">
              <a:lnSpc>
                <a:spcPts val="1906"/>
              </a:lnSpc>
              <a:spcBef>
                <a:spcPct val="0"/>
              </a:spcBef>
            </a:pPr>
            <a:r>
              <a:rPr lang="en-US" sz="1700" b="1">
                <a:solidFill>
                  <a:srgbClr val="1E5942"/>
                </a:solidFill>
                <a:latin typeface="Brandon Grotesque 1 Bold"/>
                <a:ea typeface="Brandon Grotesque 1 Bold"/>
                <a:cs typeface="Brandon Grotesque 1 Bold"/>
                <a:sym typeface="Brandon Grotesque 1 Bold"/>
              </a:rPr>
              <a:t>SITUATION AVANT ET APRÈS LES INVESTISSEMENTS FAITS DANS LE CADRE DU PROGRAMME NATIONAL D’ALIMENTATION SCOLAIRE, DÉBLOQUÉS AU QUÉBEC À L’AUTOMNE ET À L’HIVER 2025</a:t>
            </a:r>
          </a:p>
        </p:txBody>
      </p:sp>
      <p:sp>
        <p:nvSpPr>
          <p:cNvPr id="56" name="ZoneTexte 55">
            <a:extLst>
              <a:ext uri="{FF2B5EF4-FFF2-40B4-BE49-F238E27FC236}">
                <a16:creationId xmlns:a16="http://schemas.microsoft.com/office/drawing/2014/main" id="{0C3F2FC2-68A5-2C6B-3A3F-1B7BFC4B9E9A}"/>
              </a:ext>
            </a:extLst>
          </p:cNvPr>
          <p:cNvSpPr txBox="1"/>
          <p:nvPr/>
        </p:nvSpPr>
        <p:spPr>
          <a:xfrm>
            <a:off x="10027227" y="3307772"/>
            <a:ext cx="1333500" cy="246221"/>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defTabSz="609630"/>
            <a:endParaRPr lang="fr-FR" sz="1200">
              <a:solidFill>
                <a:prstClr val="black"/>
              </a:solidFill>
              <a:latin typeface="Calibri"/>
            </a:endParaRPr>
          </a:p>
        </p:txBody>
      </p:sp>
      <p:sp>
        <p:nvSpPr>
          <p:cNvPr id="58" name="ZoneTexte 57">
            <a:extLst>
              <a:ext uri="{FF2B5EF4-FFF2-40B4-BE49-F238E27FC236}">
                <a16:creationId xmlns:a16="http://schemas.microsoft.com/office/drawing/2014/main" id="{494412BA-8C8D-3A68-BC4A-C7A820E3A356}"/>
              </a:ext>
            </a:extLst>
          </p:cNvPr>
          <p:cNvSpPr txBox="1"/>
          <p:nvPr/>
        </p:nvSpPr>
        <p:spPr>
          <a:xfrm>
            <a:off x="9906000" y="3328359"/>
            <a:ext cx="2300378" cy="1477520"/>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defTabSz="609630"/>
            <a:r>
              <a:rPr lang="en-US" sz="1667" b="1">
                <a:solidFill>
                  <a:srgbClr val="FFFFFF"/>
                </a:solidFill>
                <a:latin typeface="Brandon Grotesque 1 Bold"/>
                <a:ea typeface="Segoe UI"/>
                <a:cs typeface="Segoe UI"/>
              </a:rPr>
              <a:t>+</a:t>
            </a:r>
            <a:r>
              <a:rPr lang="en-US" sz="2667" b="1">
                <a:solidFill>
                  <a:srgbClr val="FFFFFF"/>
                </a:solidFill>
                <a:latin typeface="Brandon Grotesque 1 Bold"/>
                <a:ea typeface="Segoe UI"/>
                <a:cs typeface="Segoe UI"/>
              </a:rPr>
              <a:t> 27,6M$</a:t>
            </a:r>
            <a:r>
              <a:rPr lang="en-US" sz="2667">
                <a:solidFill>
                  <a:srgbClr val="000000"/>
                </a:solidFill>
                <a:latin typeface="Brandon Grotesque 1 Bold"/>
                <a:ea typeface="Segoe UI"/>
                <a:cs typeface="Segoe UI"/>
              </a:rPr>
              <a:t>​</a:t>
            </a:r>
          </a:p>
          <a:p>
            <a:pPr defTabSz="609630"/>
            <a:r>
              <a:rPr lang="en-US" sz="2667">
                <a:solidFill>
                  <a:srgbClr val="FFFFFF"/>
                </a:solidFill>
                <a:latin typeface="Brandon Grotesque 1"/>
                <a:ea typeface="Segoe UI"/>
                <a:cs typeface="Segoe UI"/>
              </a:rPr>
              <a:t>opérateurs OBNL </a:t>
            </a:r>
          </a:p>
          <a:p>
            <a:pPr algn="ctr" defTabSz="609630"/>
            <a:endParaRPr lang="fr-FR" sz="1200">
              <a:solidFill>
                <a:prstClr val="black"/>
              </a:solidFill>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7F0"/>
        </a:solidFill>
        <a:effectLst/>
      </p:bgPr>
    </p:bg>
    <p:spTree>
      <p:nvGrpSpPr>
        <p:cNvPr id="1" name=""/>
        <p:cNvGrpSpPr/>
        <p:nvPr/>
      </p:nvGrpSpPr>
      <p:grpSpPr>
        <a:xfrm>
          <a:off x="0" y="0"/>
          <a:ext cx="0" cy="0"/>
          <a:chOff x="0" y="0"/>
          <a:chExt cx="0" cy="0"/>
        </a:xfrm>
      </p:grpSpPr>
      <p:sp>
        <p:nvSpPr>
          <p:cNvPr id="2" name="AutoShape 2"/>
          <p:cNvSpPr/>
          <p:nvPr/>
        </p:nvSpPr>
        <p:spPr>
          <a:xfrm>
            <a:off x="-194734" y="6172200"/>
            <a:ext cx="12657667" cy="892205"/>
          </a:xfrm>
          <a:prstGeom prst="rect">
            <a:avLst/>
          </a:prstGeom>
          <a:solidFill>
            <a:srgbClr val="E9CB1A"/>
          </a:solidFill>
        </p:spPr>
        <p:txBody>
          <a:bodyPr/>
          <a:lstStyle/>
          <a:p>
            <a:pPr defTabSz="609630"/>
            <a:endParaRPr lang="fr-CA" sz="1200">
              <a:solidFill>
                <a:prstClr val="black"/>
              </a:solidFill>
              <a:latin typeface="Calibri"/>
            </a:endParaRPr>
          </a:p>
        </p:txBody>
      </p:sp>
      <p:grpSp>
        <p:nvGrpSpPr>
          <p:cNvPr id="3" name="Group 3"/>
          <p:cNvGrpSpPr/>
          <p:nvPr/>
        </p:nvGrpSpPr>
        <p:grpSpPr>
          <a:xfrm>
            <a:off x="366595" y="1720168"/>
            <a:ext cx="10948475" cy="4255545"/>
            <a:chOff x="0" y="-172883"/>
            <a:chExt cx="1220092" cy="883951"/>
          </a:xfrm>
        </p:grpSpPr>
        <p:sp>
          <p:nvSpPr>
            <p:cNvPr id="4" name="Freeform 4"/>
            <p:cNvSpPr/>
            <p:nvPr/>
          </p:nvSpPr>
          <p:spPr>
            <a:xfrm>
              <a:off x="2929" y="-172883"/>
              <a:ext cx="1217163" cy="877427"/>
            </a:xfrm>
            <a:custGeom>
              <a:avLst/>
              <a:gdLst/>
              <a:ahLst/>
              <a:cxnLst/>
              <a:rect l="l" t="t" r="r" b="b"/>
              <a:pathLst>
                <a:path w="1220092" h="711068">
                  <a:moveTo>
                    <a:pt x="51966" y="0"/>
                  </a:moveTo>
                  <a:lnTo>
                    <a:pt x="1168126" y="0"/>
                  </a:lnTo>
                  <a:cubicBezTo>
                    <a:pt x="1196826" y="0"/>
                    <a:pt x="1220092" y="23266"/>
                    <a:pt x="1220092" y="51966"/>
                  </a:cubicBezTo>
                  <a:lnTo>
                    <a:pt x="1220092" y="659102"/>
                  </a:lnTo>
                  <a:cubicBezTo>
                    <a:pt x="1220092" y="687802"/>
                    <a:pt x="1196826" y="711068"/>
                    <a:pt x="1168126" y="711068"/>
                  </a:cubicBezTo>
                  <a:lnTo>
                    <a:pt x="51966" y="711068"/>
                  </a:lnTo>
                  <a:cubicBezTo>
                    <a:pt x="23266" y="711068"/>
                    <a:pt x="0" y="687802"/>
                    <a:pt x="0" y="659102"/>
                  </a:cubicBezTo>
                  <a:lnTo>
                    <a:pt x="0" y="51966"/>
                  </a:lnTo>
                  <a:cubicBezTo>
                    <a:pt x="0" y="23266"/>
                    <a:pt x="23266" y="0"/>
                    <a:pt x="51966" y="0"/>
                  </a:cubicBezTo>
                  <a:close/>
                </a:path>
              </a:pathLst>
            </a:custGeom>
            <a:solidFill>
              <a:srgbClr val="FFFFFF"/>
            </a:solidFill>
            <a:ln w="38100" cap="rnd">
              <a:solidFill>
                <a:schemeClr val="bg1"/>
              </a:solidFill>
              <a:prstDash val="sysDot"/>
              <a:round/>
            </a:ln>
          </p:spPr>
          <p:txBody>
            <a:bodyPr/>
            <a:lstStyle/>
            <a:p>
              <a:pPr defTabSz="609630"/>
              <a:endParaRPr lang="fr-CA" sz="1200">
                <a:solidFill>
                  <a:prstClr val="black"/>
                </a:solidFill>
                <a:latin typeface="Calibri"/>
              </a:endParaRPr>
            </a:p>
          </p:txBody>
        </p:sp>
        <p:sp>
          <p:nvSpPr>
            <p:cNvPr id="5" name="TextBox 5"/>
            <p:cNvSpPr txBox="1"/>
            <p:nvPr/>
          </p:nvSpPr>
          <p:spPr>
            <a:xfrm>
              <a:off x="0" y="-28575"/>
              <a:ext cx="1220092" cy="739643"/>
            </a:xfrm>
            <a:prstGeom prst="rect">
              <a:avLst/>
            </a:prstGeom>
            <a:ln>
              <a:solidFill>
                <a:schemeClr val="bg1"/>
              </a:solidFill>
            </a:ln>
          </p:spPr>
          <p:txBody>
            <a:bodyPr lIns="76167" tIns="76167" rIns="76167" bIns="76167" rtlCol="0" anchor="ctr"/>
            <a:lstStyle/>
            <a:p>
              <a:pPr algn="ctr" defTabSz="609630">
                <a:lnSpc>
                  <a:spcPts val="1306"/>
                </a:lnSpc>
              </a:pPr>
              <a:endParaRPr sz="1200">
                <a:solidFill>
                  <a:prstClr val="black"/>
                </a:solidFill>
                <a:latin typeface="Calibri"/>
              </a:endParaRPr>
            </a:p>
          </p:txBody>
        </p:sp>
      </p:grpSp>
      <p:sp>
        <p:nvSpPr>
          <p:cNvPr id="6" name="TextBox 6"/>
          <p:cNvSpPr txBox="1"/>
          <p:nvPr/>
        </p:nvSpPr>
        <p:spPr>
          <a:xfrm>
            <a:off x="677382" y="2853852"/>
            <a:ext cx="9944298" cy="3877985"/>
          </a:xfrm>
          <a:prstGeom prst="rect">
            <a:avLst/>
          </a:prstGeom>
        </p:spPr>
        <p:txBody>
          <a:bodyPr wrap="square" lIns="0" tIns="0" rIns="0" bIns="0" rtlCol="0" anchor="t">
            <a:spAutoFit/>
          </a:bodyPr>
          <a:lstStyle/>
          <a:p>
            <a:pPr marL="137590" lvl="1" defTabSz="609630">
              <a:lnSpc>
                <a:spcPct val="200000"/>
              </a:lnSpc>
            </a:pPr>
            <a:r>
              <a:rPr lang="en-US" sz="2400" dirty="0">
                <a:solidFill>
                  <a:srgbClr val="F79646">
                    <a:lumMod val="49000"/>
                  </a:srgbClr>
                </a:solidFill>
                <a:latin typeface="Lato"/>
                <a:ea typeface="Lato"/>
                <a:cs typeface="Lato"/>
              </a:rPr>
              <a:t>Nombre </a:t>
            </a:r>
            <a:r>
              <a:rPr lang="en-US" sz="2400" dirty="0" err="1">
                <a:solidFill>
                  <a:srgbClr val="F79646">
                    <a:lumMod val="49000"/>
                  </a:srgbClr>
                </a:solidFill>
                <a:latin typeface="Lato"/>
                <a:ea typeface="Lato"/>
                <a:cs typeface="Lato"/>
              </a:rPr>
              <a:t>d'écoles</a:t>
            </a:r>
            <a:r>
              <a:rPr lang="en-US" sz="2400" dirty="0">
                <a:solidFill>
                  <a:srgbClr val="F79646">
                    <a:lumMod val="49000"/>
                  </a:srgbClr>
                </a:solidFill>
                <a:latin typeface="Lato"/>
                <a:ea typeface="Lato"/>
                <a:cs typeface="Lato"/>
              </a:rPr>
              <a:t> </a:t>
            </a:r>
            <a:r>
              <a:rPr lang="en-US" sz="2400" dirty="0" err="1">
                <a:solidFill>
                  <a:srgbClr val="F79646">
                    <a:lumMod val="49000"/>
                  </a:srgbClr>
                </a:solidFill>
                <a:latin typeface="Lato"/>
                <a:ea typeface="Lato"/>
                <a:cs typeface="Lato"/>
              </a:rPr>
              <a:t>publiques</a:t>
            </a:r>
            <a:r>
              <a:rPr lang="en-US" sz="2400" dirty="0">
                <a:solidFill>
                  <a:srgbClr val="F79646">
                    <a:lumMod val="49000"/>
                  </a:srgbClr>
                </a:solidFill>
                <a:latin typeface="Lato"/>
                <a:ea typeface="Lato"/>
                <a:cs typeface="Lato"/>
              </a:rPr>
              <a:t>: 481</a:t>
            </a:r>
            <a:endParaRPr lang="fr-FR" sz="1200">
              <a:solidFill>
                <a:srgbClr val="F79646">
                  <a:lumMod val="49000"/>
                </a:srgbClr>
              </a:solidFill>
              <a:latin typeface="Calibri"/>
              <a:ea typeface="Calibri"/>
              <a:cs typeface="Calibri"/>
            </a:endParaRPr>
          </a:p>
          <a:p>
            <a:pPr marL="137590" lvl="1" defTabSz="609630">
              <a:lnSpc>
                <a:spcPct val="200000"/>
              </a:lnSpc>
            </a:pPr>
            <a:r>
              <a:rPr lang="en-US" sz="2400" dirty="0">
                <a:solidFill>
                  <a:srgbClr val="F79646">
                    <a:lumMod val="49000"/>
                  </a:srgbClr>
                </a:solidFill>
                <a:latin typeface="Lato"/>
                <a:ea typeface="Lato"/>
                <a:cs typeface="Lato"/>
              </a:rPr>
              <a:t>Nombre </a:t>
            </a:r>
            <a:r>
              <a:rPr lang="en-US" sz="2400" dirty="0" err="1">
                <a:solidFill>
                  <a:srgbClr val="F79646">
                    <a:lumMod val="49000"/>
                  </a:srgbClr>
                </a:solidFill>
                <a:latin typeface="Lato"/>
                <a:ea typeface="Lato"/>
                <a:cs typeface="Lato"/>
              </a:rPr>
              <a:t>d'écoles</a:t>
            </a:r>
            <a:r>
              <a:rPr lang="en-US" sz="2400" dirty="0">
                <a:solidFill>
                  <a:srgbClr val="F79646">
                    <a:lumMod val="49000"/>
                  </a:srgbClr>
                </a:solidFill>
                <a:latin typeface="Lato"/>
                <a:ea typeface="Lato"/>
                <a:cs typeface="Lato"/>
              </a:rPr>
              <a:t> </a:t>
            </a:r>
            <a:r>
              <a:rPr lang="en-US" sz="2400" dirty="0" err="1">
                <a:solidFill>
                  <a:srgbClr val="F79646">
                    <a:lumMod val="49000"/>
                  </a:srgbClr>
                </a:solidFill>
                <a:latin typeface="Lato"/>
                <a:ea typeface="Lato"/>
                <a:cs typeface="Lato"/>
              </a:rPr>
              <a:t>desservies</a:t>
            </a:r>
            <a:r>
              <a:rPr lang="en-US" sz="2400" dirty="0">
                <a:solidFill>
                  <a:srgbClr val="F79646">
                    <a:lumMod val="49000"/>
                  </a:srgbClr>
                </a:solidFill>
                <a:latin typeface="Lato"/>
                <a:ea typeface="Lato"/>
                <a:cs typeface="Lato"/>
              </a:rPr>
              <a:t> par un </a:t>
            </a:r>
            <a:r>
              <a:rPr lang="en-US" sz="2400" dirty="0" err="1">
                <a:solidFill>
                  <a:srgbClr val="F79646">
                    <a:lumMod val="49000"/>
                  </a:srgbClr>
                </a:solidFill>
                <a:latin typeface="Lato"/>
                <a:ea typeface="Lato"/>
                <a:cs typeface="Lato"/>
              </a:rPr>
              <a:t>ou</a:t>
            </a:r>
            <a:r>
              <a:rPr lang="en-US" sz="2400" dirty="0">
                <a:solidFill>
                  <a:srgbClr val="F79646">
                    <a:lumMod val="49000"/>
                  </a:srgbClr>
                </a:solidFill>
                <a:latin typeface="Lato"/>
                <a:ea typeface="Lato"/>
                <a:cs typeface="Lato"/>
              </a:rPr>
              <a:t> </a:t>
            </a:r>
            <a:r>
              <a:rPr lang="en-US" sz="2400" dirty="0" err="1">
                <a:solidFill>
                  <a:srgbClr val="F79646">
                    <a:lumMod val="49000"/>
                  </a:srgbClr>
                </a:solidFill>
                <a:latin typeface="Lato"/>
                <a:ea typeface="Lato"/>
                <a:cs typeface="Lato"/>
              </a:rPr>
              <a:t>plusieur</a:t>
            </a:r>
            <a:r>
              <a:rPr lang="en-US" sz="2400" dirty="0">
                <a:solidFill>
                  <a:srgbClr val="F79646">
                    <a:lumMod val="49000"/>
                  </a:srgbClr>
                </a:solidFill>
                <a:latin typeface="Lato"/>
                <a:ea typeface="Lato"/>
                <a:cs typeface="Lato"/>
              </a:rPr>
              <a:t> PAS: 148 (31%)</a:t>
            </a:r>
          </a:p>
          <a:p>
            <a:pPr marL="137590" lvl="1" defTabSz="609630">
              <a:lnSpc>
                <a:spcPct val="200000"/>
              </a:lnSpc>
            </a:pPr>
            <a:r>
              <a:rPr lang="en-US" sz="2400" dirty="0">
                <a:solidFill>
                  <a:srgbClr val="F79646">
                    <a:lumMod val="49000"/>
                  </a:srgbClr>
                </a:solidFill>
                <a:latin typeface="Lato"/>
                <a:ea typeface="Lato"/>
                <a:cs typeface="Lato"/>
              </a:rPr>
              <a:t>Nombre de </a:t>
            </a:r>
            <a:r>
              <a:rPr lang="en-US" sz="2400" dirty="0" err="1">
                <a:solidFill>
                  <a:srgbClr val="F79646">
                    <a:lumMod val="49000"/>
                  </a:srgbClr>
                </a:solidFill>
                <a:latin typeface="Lato"/>
                <a:ea typeface="Lato"/>
                <a:cs typeface="Lato"/>
              </a:rPr>
              <a:t>programmes</a:t>
            </a:r>
            <a:r>
              <a:rPr lang="en-US" sz="2400" dirty="0">
                <a:solidFill>
                  <a:srgbClr val="F79646">
                    <a:lumMod val="49000"/>
                  </a:srgbClr>
                </a:solidFill>
                <a:latin typeface="Lato"/>
                <a:ea typeface="Lato"/>
                <a:cs typeface="Lato"/>
              </a:rPr>
              <a:t> </a:t>
            </a:r>
            <a:r>
              <a:rPr lang="en-US" sz="2400" dirty="0" err="1">
                <a:solidFill>
                  <a:srgbClr val="F79646">
                    <a:lumMod val="49000"/>
                  </a:srgbClr>
                </a:solidFill>
                <a:latin typeface="Lato"/>
                <a:ea typeface="Lato"/>
                <a:cs typeface="Lato"/>
              </a:rPr>
              <a:t>différents</a:t>
            </a:r>
            <a:r>
              <a:rPr lang="en-US" sz="2400" dirty="0">
                <a:solidFill>
                  <a:srgbClr val="F79646">
                    <a:lumMod val="49000"/>
                  </a:srgbClr>
                </a:solidFill>
                <a:latin typeface="Lato"/>
                <a:ea typeface="Lato"/>
                <a:cs typeface="Lato"/>
              </a:rPr>
              <a:t> dans la </a:t>
            </a:r>
            <a:r>
              <a:rPr lang="en-US" sz="2400" dirty="0" err="1">
                <a:solidFill>
                  <a:srgbClr val="F79646">
                    <a:lumMod val="49000"/>
                  </a:srgbClr>
                </a:solidFill>
                <a:latin typeface="Lato"/>
                <a:ea typeface="Lato"/>
                <a:cs typeface="Lato"/>
              </a:rPr>
              <a:t>région</a:t>
            </a:r>
            <a:r>
              <a:rPr lang="en-US" sz="2400" dirty="0">
                <a:solidFill>
                  <a:srgbClr val="F79646">
                    <a:lumMod val="49000"/>
                  </a:srgbClr>
                </a:solidFill>
                <a:latin typeface="Lato"/>
                <a:ea typeface="Lato"/>
                <a:cs typeface="Lato"/>
              </a:rPr>
              <a:t> : 6 </a:t>
            </a:r>
            <a:br>
              <a:rPr lang="en-US" sz="2400" dirty="0">
                <a:solidFill>
                  <a:srgbClr val="F79646">
                    <a:lumMod val="49000"/>
                  </a:srgbClr>
                </a:solidFill>
                <a:latin typeface="Lato"/>
                <a:ea typeface="Lato"/>
                <a:cs typeface="Lato"/>
              </a:rPr>
            </a:br>
            <a:r>
              <a:rPr lang="en-US" sz="2400" dirty="0">
                <a:solidFill>
                  <a:srgbClr val="F79646">
                    <a:lumMod val="49000"/>
                  </a:srgbClr>
                </a:solidFill>
                <a:latin typeface="Lato"/>
                <a:ea typeface="Lato"/>
                <a:cs typeface="Lato"/>
              </a:rPr>
              <a:t>Types de </a:t>
            </a:r>
            <a:r>
              <a:rPr lang="en-US" sz="2400" dirty="0" err="1">
                <a:solidFill>
                  <a:srgbClr val="F79646">
                    <a:lumMod val="49000"/>
                  </a:srgbClr>
                </a:solidFill>
                <a:latin typeface="Lato"/>
                <a:ea typeface="Lato"/>
                <a:cs typeface="Lato"/>
              </a:rPr>
              <a:t>programmes</a:t>
            </a:r>
            <a:r>
              <a:rPr lang="en-US" sz="2400" dirty="0">
                <a:solidFill>
                  <a:srgbClr val="F79646">
                    <a:lumMod val="49000"/>
                  </a:srgbClr>
                </a:solidFill>
                <a:latin typeface="Lato"/>
                <a:ea typeface="Lato"/>
                <a:cs typeface="Lato"/>
              </a:rPr>
              <a:t> : Petit-déjeuner, </a:t>
            </a:r>
            <a:r>
              <a:rPr lang="en-US" sz="2400" dirty="0" err="1">
                <a:solidFill>
                  <a:srgbClr val="F79646">
                    <a:lumMod val="49000"/>
                  </a:srgbClr>
                </a:solidFill>
                <a:latin typeface="Lato"/>
                <a:ea typeface="Lato"/>
                <a:cs typeface="Lato"/>
              </a:rPr>
              <a:t>dîner</a:t>
            </a:r>
            <a:r>
              <a:rPr lang="en-US" sz="2400" dirty="0">
                <a:solidFill>
                  <a:srgbClr val="F79646">
                    <a:lumMod val="49000"/>
                  </a:srgbClr>
                </a:solidFill>
                <a:latin typeface="Lato"/>
                <a:ea typeface="Lato"/>
                <a:cs typeface="Lato"/>
              </a:rPr>
              <a:t>, collation  </a:t>
            </a:r>
            <a:endParaRPr lang="en-US" sz="1200" dirty="0">
              <a:solidFill>
                <a:srgbClr val="F79646">
                  <a:lumMod val="49000"/>
                </a:srgbClr>
              </a:solidFill>
              <a:latin typeface="Calibri"/>
              <a:ea typeface="Calibri"/>
              <a:cs typeface="Calibri"/>
            </a:endParaRPr>
          </a:p>
          <a:p>
            <a:pPr marL="137590" lvl="1" defTabSz="609630">
              <a:lnSpc>
                <a:spcPct val="150000"/>
              </a:lnSpc>
            </a:pPr>
            <a:endParaRPr lang="en-US" sz="2400" dirty="0">
              <a:solidFill>
                <a:srgbClr val="F79646">
                  <a:lumMod val="49000"/>
                </a:srgbClr>
              </a:solidFill>
              <a:latin typeface="Lato"/>
              <a:ea typeface="Lato"/>
              <a:cs typeface="Lato"/>
            </a:endParaRPr>
          </a:p>
          <a:p>
            <a:pPr marL="137590" lvl="1" defTabSz="609630"/>
            <a:endParaRPr lang="en-US" sz="2400" dirty="0">
              <a:solidFill>
                <a:srgbClr val="F79646">
                  <a:lumMod val="49000"/>
                </a:srgbClr>
              </a:solidFill>
              <a:latin typeface="Lato"/>
              <a:ea typeface="Lato"/>
              <a:cs typeface="Lato"/>
            </a:endParaRPr>
          </a:p>
        </p:txBody>
      </p:sp>
      <p:sp>
        <p:nvSpPr>
          <p:cNvPr id="7" name="Freeform 7"/>
          <p:cNvSpPr/>
          <p:nvPr/>
        </p:nvSpPr>
        <p:spPr>
          <a:xfrm>
            <a:off x="879965" y="1559324"/>
            <a:ext cx="1722795" cy="1292097"/>
          </a:xfrm>
          <a:custGeom>
            <a:avLst/>
            <a:gdLst/>
            <a:ahLst/>
            <a:cxnLst/>
            <a:rect l="l" t="t" r="r" b="b"/>
            <a:pathLst>
              <a:path w="2584193" h="1938145">
                <a:moveTo>
                  <a:pt x="0" y="0"/>
                </a:moveTo>
                <a:lnTo>
                  <a:pt x="2584193" y="0"/>
                </a:lnTo>
                <a:lnTo>
                  <a:pt x="2584193" y="1938144"/>
                </a:lnTo>
                <a:lnTo>
                  <a:pt x="0" y="1938144"/>
                </a:lnTo>
                <a:lnTo>
                  <a:pt x="0" y="0"/>
                </a:lnTo>
                <a:close/>
              </a:path>
            </a:pathLst>
          </a:custGeom>
          <a:blipFill>
            <a:blip r:embed="rId3"/>
            <a:stretch>
              <a:fillRect l="-6179" r="-6179"/>
            </a:stretch>
          </a:blipFill>
          <a:ln cap="rnd">
            <a:noFill/>
            <a:prstDash val="sysDot"/>
            <a:round/>
          </a:ln>
        </p:spPr>
        <p:txBody>
          <a:bodyPr/>
          <a:lstStyle/>
          <a:p>
            <a:pPr defTabSz="609630"/>
            <a:endParaRPr lang="fr-CA" sz="1200">
              <a:solidFill>
                <a:prstClr val="black"/>
              </a:solidFill>
              <a:latin typeface="Calibri"/>
            </a:endParaRPr>
          </a:p>
        </p:txBody>
      </p:sp>
      <p:sp>
        <p:nvSpPr>
          <p:cNvPr id="13" name="Freeform 13"/>
          <p:cNvSpPr/>
          <p:nvPr/>
        </p:nvSpPr>
        <p:spPr>
          <a:xfrm>
            <a:off x="10632503" y="4397040"/>
            <a:ext cx="1393875" cy="1135781"/>
          </a:xfrm>
          <a:custGeom>
            <a:avLst/>
            <a:gdLst/>
            <a:ahLst/>
            <a:cxnLst/>
            <a:rect l="l" t="t" r="r" b="b"/>
            <a:pathLst>
              <a:path w="2090813" h="1703671">
                <a:moveTo>
                  <a:pt x="0" y="0"/>
                </a:moveTo>
                <a:lnTo>
                  <a:pt x="2090813" y="0"/>
                </a:lnTo>
                <a:lnTo>
                  <a:pt x="2090813" y="1703671"/>
                </a:lnTo>
                <a:lnTo>
                  <a:pt x="0" y="1703671"/>
                </a:lnTo>
                <a:lnTo>
                  <a:pt x="0" y="0"/>
                </a:lnTo>
                <a:close/>
              </a:path>
            </a:pathLst>
          </a:custGeom>
          <a:blipFill>
            <a:blip r:embed="rId4"/>
            <a:stretch>
              <a:fillRect t="-28938" r="-57398"/>
            </a:stretch>
          </a:blipFill>
          <a:ln cap="rnd">
            <a:noFill/>
            <a:prstDash val="sysDot"/>
            <a:round/>
          </a:ln>
        </p:spPr>
        <p:txBody>
          <a:bodyPr/>
          <a:lstStyle/>
          <a:p>
            <a:pPr defTabSz="609630"/>
            <a:endParaRPr lang="fr-CA" sz="1200">
              <a:solidFill>
                <a:prstClr val="black"/>
              </a:solidFill>
              <a:latin typeface="Calibri"/>
            </a:endParaRPr>
          </a:p>
        </p:txBody>
      </p:sp>
      <p:sp>
        <p:nvSpPr>
          <p:cNvPr id="24" name="TextBox 24"/>
          <p:cNvSpPr txBox="1"/>
          <p:nvPr/>
        </p:nvSpPr>
        <p:spPr>
          <a:xfrm>
            <a:off x="360188" y="683384"/>
            <a:ext cx="9606156" cy="346249"/>
          </a:xfrm>
          <a:prstGeom prst="rect">
            <a:avLst/>
          </a:prstGeom>
        </p:spPr>
        <p:txBody>
          <a:bodyPr lIns="0" tIns="0" rIns="0" bIns="0" rtlCol="0" anchor="t">
            <a:spAutoFit/>
          </a:bodyPr>
          <a:lstStyle/>
          <a:p>
            <a:pPr defTabSz="609630">
              <a:lnSpc>
                <a:spcPts val="2737"/>
              </a:lnSpc>
            </a:pPr>
            <a:r>
              <a:rPr lang="en-US" sz="2667" b="1">
                <a:solidFill>
                  <a:srgbClr val="7E6B73"/>
                </a:solidFill>
                <a:latin typeface="Brandon Grotesque 4"/>
                <a:sym typeface="Brandon Grotesque 4"/>
              </a:rPr>
              <a:t>ÉTAT DES LIEUX À MONTRÉAL (RÉGION) 2024-2025</a:t>
            </a:r>
            <a:endParaRPr lang="en-US" sz="2667" b="1">
              <a:solidFill>
                <a:srgbClr val="7E6B73"/>
              </a:solidFill>
              <a:latin typeface="Brandon Grotesque 4"/>
            </a:endParaRPr>
          </a:p>
        </p:txBody>
      </p:sp>
      <p:sp>
        <p:nvSpPr>
          <p:cNvPr id="25" name="Freeform 25"/>
          <p:cNvSpPr/>
          <p:nvPr/>
        </p:nvSpPr>
        <p:spPr>
          <a:xfrm>
            <a:off x="11166599" y="5976873"/>
            <a:ext cx="679203" cy="881127"/>
          </a:xfrm>
          <a:custGeom>
            <a:avLst/>
            <a:gdLst/>
            <a:ahLst/>
            <a:cxnLst/>
            <a:rect l="l" t="t" r="r" b="b"/>
            <a:pathLst>
              <a:path w="1018804" h="1321691">
                <a:moveTo>
                  <a:pt x="0" y="0"/>
                </a:moveTo>
                <a:lnTo>
                  <a:pt x="1018804" y="0"/>
                </a:lnTo>
                <a:lnTo>
                  <a:pt x="1018804" y="1321691"/>
                </a:lnTo>
                <a:lnTo>
                  <a:pt x="0" y="1321691"/>
                </a:lnTo>
                <a:lnTo>
                  <a:pt x="0" y="0"/>
                </a:lnTo>
                <a:close/>
              </a:path>
            </a:pathLst>
          </a:custGeom>
          <a:blipFill>
            <a:blip r:embed="rId5"/>
            <a:stretch>
              <a:fillRect l="-43840" t="-9709" r="-43524" b="-34718"/>
            </a:stretch>
          </a:blipFill>
        </p:spPr>
        <p:txBody>
          <a:bodyPr/>
          <a:lstStyle/>
          <a:p>
            <a:pPr defTabSz="609630"/>
            <a:endParaRPr lang="fr-CA" sz="1200">
              <a:solidFill>
                <a:prstClr val="black"/>
              </a:solidFill>
              <a:latin typeface="Calibri"/>
            </a:endParaRPr>
          </a:p>
        </p:txBody>
      </p:sp>
      <p:sp>
        <p:nvSpPr>
          <p:cNvPr id="23" name="ZoneTexte 22">
            <a:extLst>
              <a:ext uri="{FF2B5EF4-FFF2-40B4-BE49-F238E27FC236}">
                <a16:creationId xmlns:a16="http://schemas.microsoft.com/office/drawing/2014/main" id="{E3F10005-D66F-A99D-3FEF-CC270E0D2BDD}"/>
              </a:ext>
            </a:extLst>
          </p:cNvPr>
          <p:cNvSpPr txBox="1"/>
          <p:nvPr/>
        </p:nvSpPr>
        <p:spPr>
          <a:xfrm>
            <a:off x="0" y="6405114"/>
            <a:ext cx="11156830" cy="738664"/>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defTabSz="609630"/>
            <a:r>
              <a:rPr lang="en-US" sz="1600" dirty="0">
                <a:solidFill>
                  <a:prstClr val="black"/>
                </a:solidFill>
                <a:latin typeface="Calibri"/>
              </a:rPr>
              <a:t>*</a:t>
            </a:r>
            <a:r>
              <a:rPr lang="en-US" sz="1600" dirty="0" err="1">
                <a:solidFill>
                  <a:prstClr val="black"/>
                </a:solidFill>
                <a:latin typeface="Calibri"/>
              </a:rPr>
              <a:t>Ces</a:t>
            </a:r>
            <a:r>
              <a:rPr lang="en-US" sz="1600" dirty="0">
                <a:solidFill>
                  <a:prstClr val="black"/>
                </a:solidFill>
                <a:latin typeface="Calibri"/>
              </a:rPr>
              <a:t> chiffres </a:t>
            </a:r>
            <a:r>
              <a:rPr lang="en-US" sz="1600" dirty="0" err="1">
                <a:solidFill>
                  <a:prstClr val="black"/>
                </a:solidFill>
                <a:latin typeface="Calibri"/>
              </a:rPr>
              <a:t>sont</a:t>
            </a:r>
            <a:r>
              <a:rPr lang="en-US" sz="1600" dirty="0">
                <a:solidFill>
                  <a:prstClr val="black"/>
                </a:solidFill>
                <a:latin typeface="Calibri"/>
              </a:rPr>
              <a:t> </a:t>
            </a:r>
            <a:r>
              <a:rPr lang="en-US" sz="1600" dirty="0" err="1">
                <a:solidFill>
                  <a:prstClr val="black"/>
                </a:solidFill>
                <a:latin typeface="Calibri"/>
              </a:rPr>
              <a:t>une</a:t>
            </a:r>
            <a:r>
              <a:rPr lang="en-US" sz="1600" dirty="0">
                <a:solidFill>
                  <a:prstClr val="black"/>
                </a:solidFill>
                <a:latin typeface="Calibri"/>
              </a:rPr>
              <a:t> estimation des </a:t>
            </a:r>
            <a:r>
              <a:rPr lang="en-US" sz="1600" dirty="0" err="1">
                <a:solidFill>
                  <a:prstClr val="black"/>
                </a:solidFill>
                <a:latin typeface="Calibri"/>
              </a:rPr>
              <a:t>programmes</a:t>
            </a:r>
            <a:r>
              <a:rPr lang="en-US" sz="1600" dirty="0">
                <a:solidFill>
                  <a:prstClr val="black"/>
                </a:solidFill>
                <a:latin typeface="Calibri"/>
              </a:rPr>
              <a:t> </a:t>
            </a:r>
            <a:r>
              <a:rPr lang="en-US" sz="1600" dirty="0" err="1">
                <a:solidFill>
                  <a:prstClr val="black"/>
                </a:solidFill>
                <a:latin typeface="Calibri"/>
              </a:rPr>
              <a:t>présents</a:t>
            </a:r>
            <a:r>
              <a:rPr lang="en-US" sz="1600" dirty="0">
                <a:solidFill>
                  <a:prstClr val="black"/>
                </a:solidFill>
                <a:latin typeface="Calibri"/>
              </a:rPr>
              <a:t> dans les </a:t>
            </a:r>
            <a:r>
              <a:rPr lang="en-US" sz="1600" dirty="0" err="1">
                <a:solidFill>
                  <a:prstClr val="black"/>
                </a:solidFill>
                <a:latin typeface="Calibri"/>
              </a:rPr>
              <a:t>régions</a:t>
            </a:r>
            <a:r>
              <a:rPr lang="en-US" sz="1600" dirty="0">
                <a:solidFill>
                  <a:prstClr val="black"/>
                </a:solidFill>
                <a:latin typeface="Calibri"/>
              </a:rPr>
              <a:t> au Québec </a:t>
            </a:r>
            <a:r>
              <a:rPr lang="en-US" sz="1600" dirty="0" err="1">
                <a:solidFill>
                  <a:prstClr val="black"/>
                </a:solidFill>
                <a:latin typeface="Calibri"/>
              </a:rPr>
              <a:t>selon</a:t>
            </a:r>
            <a:r>
              <a:rPr lang="en-US" sz="1600" dirty="0">
                <a:solidFill>
                  <a:prstClr val="black"/>
                </a:solidFill>
                <a:latin typeface="Calibri"/>
              </a:rPr>
              <a:t> les données </a:t>
            </a:r>
            <a:r>
              <a:rPr lang="en-US" sz="1600" dirty="0" err="1">
                <a:solidFill>
                  <a:prstClr val="black"/>
                </a:solidFill>
                <a:latin typeface="Calibri"/>
              </a:rPr>
              <a:t>collectées</a:t>
            </a:r>
            <a:r>
              <a:rPr lang="en-US" sz="1600" dirty="0">
                <a:solidFill>
                  <a:prstClr val="black"/>
                </a:solidFill>
                <a:latin typeface="Calibri"/>
              </a:rPr>
              <a:t> par le </a:t>
            </a:r>
            <a:r>
              <a:rPr lang="en-US" sz="1600" dirty="0" err="1">
                <a:solidFill>
                  <a:prstClr val="black"/>
                </a:solidFill>
                <a:latin typeface="Calibri"/>
              </a:rPr>
              <a:t>Collectif</a:t>
            </a:r>
            <a:r>
              <a:rPr lang="en-US" sz="1600" dirty="0">
                <a:solidFill>
                  <a:prstClr val="black"/>
                </a:solidFill>
                <a:latin typeface="Calibri"/>
              </a:rPr>
              <a:t> </a:t>
            </a:r>
            <a:r>
              <a:rPr lang="en-US" sz="1600" dirty="0" err="1">
                <a:solidFill>
                  <a:prstClr val="black"/>
                </a:solidFill>
                <a:latin typeface="Calibri"/>
              </a:rPr>
              <a:t>québécois</a:t>
            </a:r>
            <a:r>
              <a:rPr lang="en-US" sz="1600" dirty="0">
                <a:solidFill>
                  <a:prstClr val="black"/>
                </a:solidFill>
                <a:latin typeface="Calibri"/>
              </a:rPr>
              <a:t> </a:t>
            </a:r>
            <a:r>
              <a:rPr lang="en-US" sz="1600" dirty="0" err="1">
                <a:solidFill>
                  <a:prstClr val="black"/>
                </a:solidFill>
                <a:latin typeface="Calibri"/>
              </a:rPr>
              <a:t>auprès</a:t>
            </a:r>
            <a:r>
              <a:rPr lang="en-US" sz="1600" dirty="0">
                <a:solidFill>
                  <a:prstClr val="black"/>
                </a:solidFill>
                <a:latin typeface="Calibri"/>
              </a:rPr>
              <a:t> de </a:t>
            </a:r>
            <a:r>
              <a:rPr lang="en-US" sz="1600" dirty="0" err="1">
                <a:solidFill>
                  <a:prstClr val="black"/>
                </a:solidFill>
                <a:latin typeface="Calibri"/>
              </a:rPr>
              <a:t>ses</a:t>
            </a:r>
            <a:r>
              <a:rPr lang="en-US" sz="1600" dirty="0">
                <a:solidFill>
                  <a:prstClr val="black"/>
                </a:solidFill>
                <a:latin typeface="Calibri"/>
              </a:rPr>
              <a:t> </a:t>
            </a:r>
            <a:r>
              <a:rPr lang="en-US" sz="1600" dirty="0" err="1">
                <a:solidFill>
                  <a:prstClr val="black"/>
                </a:solidFill>
                <a:latin typeface="Calibri"/>
              </a:rPr>
              <a:t>membres</a:t>
            </a:r>
            <a:r>
              <a:rPr lang="en-US" sz="1600" dirty="0">
                <a:solidFill>
                  <a:prstClr val="black"/>
                </a:solidFill>
                <a:latin typeface="Calibri"/>
              </a:rPr>
              <a:t>. </a:t>
            </a:r>
            <a:r>
              <a:rPr lang="en-US" sz="1600" dirty="0" err="1">
                <a:solidFill>
                  <a:prstClr val="black"/>
                </a:solidFill>
                <a:latin typeface="Calibri"/>
              </a:rPr>
              <a:t>D'autres</a:t>
            </a:r>
            <a:r>
              <a:rPr lang="en-US" sz="1600" dirty="0">
                <a:solidFill>
                  <a:prstClr val="black"/>
                </a:solidFill>
                <a:latin typeface="Calibri"/>
              </a:rPr>
              <a:t> initiatives non </a:t>
            </a:r>
            <a:r>
              <a:rPr lang="en-US" sz="1600" dirty="0" err="1">
                <a:solidFill>
                  <a:prstClr val="black"/>
                </a:solidFill>
                <a:latin typeface="Calibri"/>
              </a:rPr>
              <a:t>répertoriées</a:t>
            </a:r>
            <a:r>
              <a:rPr lang="en-US" sz="1600" dirty="0">
                <a:solidFill>
                  <a:prstClr val="black"/>
                </a:solidFill>
                <a:latin typeface="Calibri"/>
              </a:rPr>
              <a:t> </a:t>
            </a:r>
            <a:r>
              <a:rPr lang="en-US" sz="1600" dirty="0" err="1">
                <a:solidFill>
                  <a:prstClr val="black"/>
                </a:solidFill>
                <a:latin typeface="Calibri"/>
              </a:rPr>
              <a:t>sont</a:t>
            </a:r>
            <a:r>
              <a:rPr lang="en-US" sz="1600" dirty="0">
                <a:solidFill>
                  <a:prstClr val="black"/>
                </a:solidFill>
                <a:latin typeface="Calibri"/>
              </a:rPr>
              <a:t> </a:t>
            </a:r>
            <a:r>
              <a:rPr lang="en-US" sz="1600" dirty="0" err="1">
                <a:solidFill>
                  <a:prstClr val="black"/>
                </a:solidFill>
                <a:latin typeface="Calibri"/>
              </a:rPr>
              <a:t>susceptibles</a:t>
            </a:r>
            <a:r>
              <a:rPr lang="en-US" sz="1600" dirty="0">
                <a:solidFill>
                  <a:prstClr val="black"/>
                </a:solidFill>
                <a:latin typeface="Calibri"/>
              </a:rPr>
              <a:t> </a:t>
            </a:r>
            <a:r>
              <a:rPr lang="en-US" sz="1600" dirty="0" err="1">
                <a:solidFill>
                  <a:prstClr val="black"/>
                </a:solidFill>
                <a:latin typeface="Calibri"/>
              </a:rPr>
              <a:t>d'exister</a:t>
            </a:r>
            <a:r>
              <a:rPr lang="en-US" sz="1600" dirty="0">
                <a:solidFill>
                  <a:prstClr val="black"/>
                </a:solidFill>
                <a:latin typeface="Calibri"/>
              </a:rPr>
              <a:t>. </a:t>
            </a:r>
            <a:endParaRPr lang="fr-FR" sz="1600">
              <a:solidFill>
                <a:prstClr val="black"/>
              </a:solidFill>
              <a:latin typeface="Calibri"/>
              <a:ea typeface="Calibri"/>
              <a:cs typeface="Calibri"/>
            </a:endParaRPr>
          </a:p>
          <a:p>
            <a:pPr algn="ctr" defTabSz="609630"/>
            <a:endParaRPr lang="fr-FR" sz="1200">
              <a:solidFill>
                <a:prstClr val="black"/>
              </a:solidFill>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0" name="Rectangle 119">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1" name="Rectangle 120">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3" name="Oval 74">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4" name="Arc 123">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D9A08C6D-3CE7-6160-FE8A-5EBA08047346}"/>
              </a:ext>
            </a:extLst>
          </p:cNvPr>
          <p:cNvSpPr>
            <a:spLocks noGrp="1"/>
          </p:cNvSpPr>
          <p:nvPr>
            <p:ph type="ctrTitle"/>
          </p:nvPr>
        </p:nvSpPr>
        <p:spPr>
          <a:xfrm>
            <a:off x="4038600" y="1416641"/>
            <a:ext cx="7644627" cy="2751086"/>
          </a:xfrm>
        </p:spPr>
        <p:txBody>
          <a:bodyPr>
            <a:normAutofit/>
          </a:bodyPr>
          <a:lstStyle/>
          <a:p>
            <a:pPr algn="r"/>
            <a:r>
              <a:rPr lang="fr-CA" sz="5600"/>
              <a:t>Programmes de littératie alimentaire dans les écoles montréalaises </a:t>
            </a:r>
            <a:endParaRPr lang="fr-CA" sz="5600" dirty="0"/>
          </a:p>
        </p:txBody>
      </p:sp>
      <p:sp>
        <p:nvSpPr>
          <p:cNvPr id="3" name="Sous-titre 2">
            <a:extLst>
              <a:ext uri="{FF2B5EF4-FFF2-40B4-BE49-F238E27FC236}">
                <a16:creationId xmlns:a16="http://schemas.microsoft.com/office/drawing/2014/main" id="{F4D6A25F-181C-A1BB-F53A-3DB0777F77F6}"/>
              </a:ext>
            </a:extLst>
          </p:cNvPr>
          <p:cNvSpPr>
            <a:spLocks noGrp="1"/>
          </p:cNvSpPr>
          <p:nvPr>
            <p:ph type="subTitle" idx="1"/>
          </p:nvPr>
        </p:nvSpPr>
        <p:spPr>
          <a:xfrm>
            <a:off x="4038600" y="4259802"/>
            <a:ext cx="7644627" cy="1329443"/>
          </a:xfrm>
        </p:spPr>
        <p:txBody>
          <a:bodyPr>
            <a:normAutofit/>
          </a:bodyPr>
          <a:lstStyle/>
          <a:p>
            <a:pPr algn="r"/>
            <a:r>
              <a:rPr lang="fr-CA" sz="1700" b="1"/>
              <a:t>Présenté par Mélanie Veillette Dt. P MBA</a:t>
            </a:r>
          </a:p>
          <a:p>
            <a:pPr algn="r"/>
            <a:r>
              <a:rPr lang="fr-CA" sz="1700"/>
              <a:t>Directrice générale des Ateliers cinq épices</a:t>
            </a:r>
          </a:p>
          <a:p>
            <a:pPr algn="r"/>
            <a:r>
              <a:rPr lang="fr-CA" sz="1700"/>
              <a:t>Membre du comité exécutif du Collectif québécois de la Coalition pour une saine alimentation scolaire</a:t>
            </a:r>
            <a:endParaRPr lang="fr-CA" sz="1700" dirty="0"/>
          </a:p>
        </p:txBody>
      </p:sp>
      <p:pic>
        <p:nvPicPr>
          <p:cNvPr id="4" name="Image 3" descr="Une image contenant Police, typographie, Graphique, texte&#10;&#10;Description générée automatiquement">
            <a:extLst>
              <a:ext uri="{FF2B5EF4-FFF2-40B4-BE49-F238E27FC236}">
                <a16:creationId xmlns:a16="http://schemas.microsoft.com/office/drawing/2014/main" id="{A7C62F5A-4121-0AC1-B765-93D50E5629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9249" y="5707995"/>
            <a:ext cx="1966152" cy="842637"/>
          </a:xfrm>
          <a:prstGeom prst="rect">
            <a:avLst/>
          </a:prstGeom>
        </p:spPr>
      </p:pic>
      <p:pic>
        <p:nvPicPr>
          <p:cNvPr id="65" name="Image 64" descr="Collectif québécois de la Coalition pour une saine alimentation ...">
            <a:extLst>
              <a:ext uri="{FF2B5EF4-FFF2-40B4-BE49-F238E27FC236}">
                <a16:creationId xmlns:a16="http://schemas.microsoft.com/office/drawing/2014/main" id="{65471CE6-C778-7314-B76F-C9F789FA09A3}"/>
              </a:ext>
            </a:extLst>
          </p:cNvPr>
          <p:cNvPicPr>
            <a:picLocks noChangeAspect="1"/>
          </p:cNvPicPr>
          <p:nvPr/>
        </p:nvPicPr>
        <p:blipFill>
          <a:blip r:embed="rId4"/>
          <a:srcRect t="14590" b="14464"/>
          <a:stretch>
            <a:fillRect/>
          </a:stretch>
        </p:blipFill>
        <p:spPr>
          <a:xfrm>
            <a:off x="5663207" y="5411059"/>
            <a:ext cx="2166040" cy="1339978"/>
          </a:xfrm>
          <a:prstGeom prst="rect">
            <a:avLst/>
          </a:prstGeom>
        </p:spPr>
      </p:pic>
    </p:spTree>
    <p:extLst>
      <p:ext uri="{BB962C8B-B14F-4D97-AF65-F5344CB8AC3E}">
        <p14:creationId xmlns:p14="http://schemas.microsoft.com/office/powerpoint/2010/main" val="2584984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0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re 1">
            <a:extLst>
              <a:ext uri="{FF2B5EF4-FFF2-40B4-BE49-F238E27FC236}">
                <a16:creationId xmlns:a16="http://schemas.microsoft.com/office/drawing/2014/main" id="{945D9D33-2242-0C18-ADE7-978E03CE7815}"/>
              </a:ext>
            </a:extLst>
          </p:cNvPr>
          <p:cNvSpPr>
            <a:spLocks noGrp="1"/>
          </p:cNvSpPr>
          <p:nvPr>
            <p:ph type="title"/>
          </p:nvPr>
        </p:nvSpPr>
        <p:spPr>
          <a:xfrm>
            <a:off x="809833" y="841173"/>
            <a:ext cx="5120561" cy="1325563"/>
          </a:xfrm>
        </p:spPr>
        <p:txBody>
          <a:bodyPr>
            <a:normAutofit/>
          </a:bodyPr>
          <a:lstStyle/>
          <a:p>
            <a:r>
              <a:rPr lang="fr-CA" dirty="0"/>
              <a:t>Qu’est-ce que la littératie alimentaire ?</a:t>
            </a:r>
          </a:p>
        </p:txBody>
      </p:sp>
      <p:sp>
        <p:nvSpPr>
          <p:cNvPr id="29" name="Espace réservé du contenu 2">
            <a:extLst>
              <a:ext uri="{FF2B5EF4-FFF2-40B4-BE49-F238E27FC236}">
                <a16:creationId xmlns:a16="http://schemas.microsoft.com/office/drawing/2014/main" id="{886ABFF6-D27C-35B0-122E-39448AA0A779}"/>
              </a:ext>
            </a:extLst>
          </p:cNvPr>
          <p:cNvSpPr>
            <a:spLocks noGrp="1"/>
          </p:cNvSpPr>
          <p:nvPr>
            <p:ph idx="1"/>
          </p:nvPr>
        </p:nvSpPr>
        <p:spPr>
          <a:xfrm>
            <a:off x="838201" y="1825625"/>
            <a:ext cx="5092194" cy="4351338"/>
          </a:xfrm>
        </p:spPr>
        <p:txBody>
          <a:bodyPr>
            <a:normAutofit/>
          </a:bodyPr>
          <a:lstStyle/>
          <a:p>
            <a:pPr marL="0" indent="0">
              <a:buNone/>
            </a:pPr>
            <a:endParaRPr lang="fr-FR" sz="2400" b="1" dirty="0"/>
          </a:p>
          <a:p>
            <a:pPr marL="0" indent="0">
              <a:buNone/>
            </a:pPr>
            <a:endParaRPr lang="fr-FR" sz="2400" b="1" dirty="0"/>
          </a:p>
          <a:p>
            <a:pPr marL="0" indent="0">
              <a:buNone/>
            </a:pPr>
            <a:r>
              <a:rPr lang="fr-FR" sz="2400" b="1" dirty="0"/>
              <a:t>La littératie alimentaire, c’est entre autres avoir les connaissances et les compétences pour choisir, préparer et consommer des aliments sains et écoresponsables au quotidien. </a:t>
            </a:r>
          </a:p>
          <a:p>
            <a:pPr marL="0" indent="0">
              <a:buNone/>
            </a:pPr>
            <a:endParaRPr lang="fr-FR" sz="2400" dirty="0"/>
          </a:p>
          <a:p>
            <a:pPr marL="0" indent="0">
              <a:buNone/>
            </a:pPr>
            <a:r>
              <a:rPr lang="fr-FR" sz="2400" i="1" dirty="0"/>
              <a:t>Table québécoise sur la saine alimentation (TQSA)	</a:t>
            </a:r>
          </a:p>
        </p:txBody>
      </p:sp>
      <p:sp>
        <p:nvSpPr>
          <p:cNvPr id="61" name="Oval 60">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7" name="Picture 4">
            <a:extLst>
              <a:ext uri="{FF2B5EF4-FFF2-40B4-BE49-F238E27FC236}">
                <a16:creationId xmlns:a16="http://schemas.microsoft.com/office/drawing/2014/main" id="{FB7406B9-C976-D818-6EF7-5552F9DC2E24}"/>
              </a:ext>
            </a:extLst>
          </p:cNvPr>
          <p:cNvPicPr>
            <a:picLocks noChangeAspect="1"/>
          </p:cNvPicPr>
          <p:nvPr/>
        </p:nvPicPr>
        <p:blipFill>
          <a:blip r:embed="rId3">
            <a:extLst>
              <a:ext uri="{28A0092B-C50C-407E-A947-70E740481C1C}">
                <a14:useLocalDpi xmlns:a14="http://schemas.microsoft.com/office/drawing/2010/main" val="0"/>
              </a:ext>
            </a:extLst>
          </a:blip>
          <a:srcRect l="11027" r="11027"/>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63" name="Arc 62">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Image 3" descr="Une image contenant habits, personne, Visage humain, garçon&#10;&#10;Description générée automatiquement">
            <a:extLst>
              <a:ext uri="{FF2B5EF4-FFF2-40B4-BE49-F238E27FC236}">
                <a16:creationId xmlns:a16="http://schemas.microsoft.com/office/drawing/2014/main" id="{F6832913-85DB-D8A6-7BFF-4716A6B954E7}"/>
              </a:ext>
            </a:extLst>
          </p:cNvPr>
          <p:cNvPicPr>
            <a:picLocks noChangeAspect="1"/>
          </p:cNvPicPr>
          <p:nvPr/>
        </p:nvPicPr>
        <p:blipFill>
          <a:blip r:embed="rId4"/>
          <a:srcRect r="21904" b="4"/>
          <a:stretch>
            <a:fill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6" name="Image 5" descr="TQSA - Table québécoise sur la saine alimentation">
            <a:extLst>
              <a:ext uri="{FF2B5EF4-FFF2-40B4-BE49-F238E27FC236}">
                <a16:creationId xmlns:a16="http://schemas.microsoft.com/office/drawing/2014/main" id="{F1157691-F8CD-850B-3810-DDC74477A8DC}"/>
              </a:ext>
            </a:extLst>
          </p:cNvPr>
          <p:cNvPicPr>
            <a:picLocks noChangeAspect="1"/>
          </p:cNvPicPr>
          <p:nvPr/>
        </p:nvPicPr>
        <p:blipFill>
          <a:blip r:embed="rId5"/>
          <a:stretch>
            <a:fillRect/>
          </a:stretch>
        </p:blipFill>
        <p:spPr>
          <a:xfrm>
            <a:off x="5086807" y="5178231"/>
            <a:ext cx="1492370" cy="892834"/>
          </a:xfrm>
          <a:prstGeom prst="rect">
            <a:avLst/>
          </a:prstGeom>
        </p:spPr>
      </p:pic>
    </p:spTree>
    <p:extLst>
      <p:ext uri="{BB962C8B-B14F-4D97-AF65-F5344CB8AC3E}">
        <p14:creationId xmlns:p14="http://schemas.microsoft.com/office/powerpoint/2010/main" val="3803816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re 1">
            <a:extLst>
              <a:ext uri="{FF2B5EF4-FFF2-40B4-BE49-F238E27FC236}">
                <a16:creationId xmlns:a16="http://schemas.microsoft.com/office/drawing/2014/main" id="{8A94BDB0-06FE-2647-C0E1-92123D603222}"/>
              </a:ext>
            </a:extLst>
          </p:cNvPr>
          <p:cNvSpPr>
            <a:spLocks noGrp="1"/>
          </p:cNvSpPr>
          <p:nvPr>
            <p:ph type="title"/>
          </p:nvPr>
        </p:nvSpPr>
        <p:spPr>
          <a:xfrm>
            <a:off x="686834" y="1153572"/>
            <a:ext cx="3200400" cy="4461163"/>
          </a:xfrm>
        </p:spPr>
        <p:txBody>
          <a:bodyPr>
            <a:normAutofit/>
          </a:bodyPr>
          <a:lstStyle/>
          <a:p>
            <a:r>
              <a:rPr lang="fr-CA">
                <a:solidFill>
                  <a:srgbClr val="FFFFFF"/>
                </a:solidFill>
              </a:rPr>
              <a:t>Activités en lien avec la littératie alimentaire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Espace réservé du contenu 2">
            <a:extLst>
              <a:ext uri="{FF2B5EF4-FFF2-40B4-BE49-F238E27FC236}">
                <a16:creationId xmlns:a16="http://schemas.microsoft.com/office/drawing/2014/main" id="{528A6DFD-F597-D7F6-CF73-023BC70DAEAE}"/>
              </a:ext>
            </a:extLst>
          </p:cNvPr>
          <p:cNvSpPr>
            <a:spLocks noGrp="1"/>
          </p:cNvSpPr>
          <p:nvPr>
            <p:ph idx="1"/>
          </p:nvPr>
        </p:nvSpPr>
        <p:spPr>
          <a:xfrm>
            <a:off x="4447308" y="591344"/>
            <a:ext cx="7057858" cy="5585619"/>
          </a:xfrm>
        </p:spPr>
        <p:txBody>
          <a:bodyPr anchor="ctr">
            <a:normAutofit/>
          </a:bodyPr>
          <a:lstStyle/>
          <a:p>
            <a:r>
              <a:rPr lang="fr-CA" sz="1600" b="1" dirty="0"/>
              <a:t>Ateliers culinaires</a:t>
            </a:r>
          </a:p>
          <a:p>
            <a:r>
              <a:rPr lang="fr-CA" sz="1600" b="1" dirty="0"/>
              <a:t>Jardins scolaires </a:t>
            </a:r>
            <a:r>
              <a:rPr lang="fr-CA" sz="1600" dirty="0"/>
              <a:t>(pousses et germinations, semences, hydroponie, entretien, récolte, etc.)</a:t>
            </a:r>
          </a:p>
          <a:p>
            <a:r>
              <a:rPr lang="fr-CA" sz="1600" dirty="0"/>
              <a:t>Visite d’une </a:t>
            </a:r>
            <a:r>
              <a:rPr lang="fr-CA" sz="1600" b="1" dirty="0"/>
              <a:t>ferme/agriculteur </a:t>
            </a:r>
            <a:r>
              <a:rPr lang="fr-CA" sz="1600" dirty="0"/>
              <a:t>locaux</a:t>
            </a:r>
          </a:p>
          <a:p>
            <a:r>
              <a:rPr lang="fr-CA" sz="1600" dirty="0"/>
              <a:t>Découvrir le </a:t>
            </a:r>
            <a:r>
              <a:rPr lang="fr-CA" sz="1600" b="1" dirty="0"/>
              <a:t>parcours des aliments</a:t>
            </a:r>
            <a:r>
              <a:rPr lang="fr-CA" sz="1600" dirty="0"/>
              <a:t>, de la ferme à l’assiette</a:t>
            </a:r>
          </a:p>
          <a:p>
            <a:r>
              <a:rPr lang="fr-CA" sz="1600" dirty="0"/>
              <a:t>L’aspect </a:t>
            </a:r>
            <a:r>
              <a:rPr lang="fr-CA" sz="1600" b="1" dirty="0"/>
              <a:t>éco-durable</a:t>
            </a:r>
            <a:r>
              <a:rPr lang="fr-CA" sz="1600" dirty="0"/>
              <a:t> de l’alimentation: le Nu, le Naturel, le Juste, Non-loin</a:t>
            </a:r>
          </a:p>
          <a:p>
            <a:r>
              <a:rPr lang="fr-CA" sz="1600" dirty="0"/>
              <a:t>Comprendre les </a:t>
            </a:r>
            <a:r>
              <a:rPr lang="fr-CA" sz="1600" b="1" dirty="0"/>
              <a:t>étiquettes</a:t>
            </a:r>
            <a:r>
              <a:rPr lang="fr-CA" sz="1600" dirty="0"/>
              <a:t> des aliments</a:t>
            </a:r>
          </a:p>
          <a:p>
            <a:r>
              <a:rPr lang="fr-CA" sz="1600" b="1" dirty="0"/>
              <a:t>Planification d’un repas </a:t>
            </a:r>
            <a:r>
              <a:rPr lang="fr-CA" sz="1600" dirty="0"/>
              <a:t>complet, de A à Z : choix des recettes, liste d’achat, budget alloué, etc.</a:t>
            </a:r>
          </a:p>
          <a:p>
            <a:r>
              <a:rPr lang="fr-CA" sz="1600" dirty="0"/>
              <a:t>Cartographie des </a:t>
            </a:r>
            <a:r>
              <a:rPr lang="fr-CA" sz="1600" b="1" dirty="0"/>
              <a:t>origines des aliments </a:t>
            </a:r>
            <a:r>
              <a:rPr lang="fr-CA" sz="1600" dirty="0"/>
              <a:t>consommés en classe (alimentation culturelle et internationale)</a:t>
            </a:r>
          </a:p>
          <a:p>
            <a:r>
              <a:rPr lang="fr-CA" sz="1600" dirty="0"/>
              <a:t>Projet de réduction du </a:t>
            </a:r>
            <a:r>
              <a:rPr lang="fr-CA" sz="1600" b="1" dirty="0"/>
              <a:t>gaspillage alimentaire </a:t>
            </a:r>
            <a:r>
              <a:rPr lang="fr-CA" sz="1600" dirty="0"/>
              <a:t>(compostage, réutilisation/récupération, etc.)</a:t>
            </a:r>
          </a:p>
          <a:p>
            <a:r>
              <a:rPr lang="fr-CA" sz="1600" dirty="0"/>
              <a:t>Comprendre ses </a:t>
            </a:r>
            <a:r>
              <a:rPr lang="fr-CA" sz="1600" b="1" dirty="0"/>
              <a:t>signaux</a:t>
            </a:r>
            <a:r>
              <a:rPr lang="fr-CA" sz="1600" dirty="0"/>
              <a:t> de faim, de satiété et de rassasiement</a:t>
            </a:r>
          </a:p>
          <a:p>
            <a:r>
              <a:rPr lang="fr-CA" sz="1600" dirty="0"/>
              <a:t>Mise en place d’un </a:t>
            </a:r>
            <a:r>
              <a:rPr lang="fr-CA" sz="1600" b="1" dirty="0"/>
              <a:t>marché scolaire </a:t>
            </a:r>
            <a:r>
              <a:rPr lang="fr-CA" sz="1600" dirty="0"/>
              <a:t>(kiosque d’aliments locaux)</a:t>
            </a:r>
          </a:p>
          <a:p>
            <a:r>
              <a:rPr lang="fr-CA" sz="1600" dirty="0"/>
              <a:t>Découvertes </a:t>
            </a:r>
            <a:r>
              <a:rPr lang="fr-CA" sz="1600" b="1" dirty="0"/>
              <a:t>sensorielles </a:t>
            </a:r>
            <a:r>
              <a:rPr lang="fr-CA" sz="1600" dirty="0"/>
              <a:t>(odeurs, goûts, textures, couleurs, etc.)</a:t>
            </a:r>
          </a:p>
          <a:p>
            <a:r>
              <a:rPr lang="fr-CA" sz="1600" dirty="0"/>
              <a:t>Jeux de </a:t>
            </a:r>
            <a:r>
              <a:rPr lang="fr-CA" sz="1600" b="1" dirty="0"/>
              <a:t>rôles</a:t>
            </a:r>
            <a:r>
              <a:rPr lang="fr-CA" sz="1600" dirty="0"/>
              <a:t> (à l’épicerie, au marché, à la ferme, etc.)</a:t>
            </a:r>
          </a:p>
        </p:txBody>
      </p:sp>
    </p:spTree>
    <p:extLst>
      <p:ext uri="{BB962C8B-B14F-4D97-AF65-F5344CB8AC3E}">
        <p14:creationId xmlns:p14="http://schemas.microsoft.com/office/powerpoint/2010/main" val="1956535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Freeform: Shape 24">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Freeform: Shape 26">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Freeform: Shape 28">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1" name="Freeform: Shape 30">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Titre 1">
            <a:extLst>
              <a:ext uri="{FF2B5EF4-FFF2-40B4-BE49-F238E27FC236}">
                <a16:creationId xmlns:a16="http://schemas.microsoft.com/office/drawing/2014/main" id="{C449BF62-8FC7-BC4F-372A-E226F3A9B11E}"/>
              </a:ext>
            </a:extLst>
          </p:cNvPr>
          <p:cNvSpPr>
            <a:spLocks noGrp="1"/>
          </p:cNvSpPr>
          <p:nvPr>
            <p:ph type="title"/>
          </p:nvPr>
        </p:nvSpPr>
        <p:spPr>
          <a:xfrm>
            <a:off x="0" y="1656735"/>
            <a:ext cx="4429496" cy="3072015"/>
          </a:xfrm>
        </p:spPr>
        <p:txBody>
          <a:bodyPr vert="horz" lIns="91440" tIns="45720" rIns="91440" bIns="45720" rtlCol="0" anchor="b">
            <a:normAutofit/>
          </a:bodyPr>
          <a:lstStyle/>
          <a:p>
            <a:pPr algn="ctr"/>
            <a:r>
              <a:rPr lang="fr-CA" kern="1200" noProof="0" dirty="0">
                <a:latin typeface="+mj-lt"/>
                <a:ea typeface="+mj-ea"/>
                <a:cs typeface="+mj-cs"/>
              </a:rPr>
              <a:t>La littératie alimentaire dans les écoles montréalaises</a:t>
            </a:r>
          </a:p>
        </p:txBody>
      </p:sp>
      <p:pic>
        <p:nvPicPr>
          <p:cNvPr id="6" name="Image 5">
            <a:extLst>
              <a:ext uri="{FF2B5EF4-FFF2-40B4-BE49-F238E27FC236}">
                <a16:creationId xmlns:a16="http://schemas.microsoft.com/office/drawing/2014/main" id="{90B9A44F-1025-F5B4-B3A3-B26369C5D1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8862" y="489928"/>
            <a:ext cx="7802089" cy="5974949"/>
          </a:xfrm>
          <a:prstGeom prst="rect">
            <a:avLst/>
          </a:prstGeom>
        </p:spPr>
      </p:pic>
    </p:spTree>
    <p:extLst>
      <p:ext uri="{BB962C8B-B14F-4D97-AF65-F5344CB8AC3E}">
        <p14:creationId xmlns:p14="http://schemas.microsoft.com/office/powerpoint/2010/main" val="2663797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8"/>
        <p:cNvGrpSpPr/>
        <p:nvPr/>
      </p:nvGrpSpPr>
      <p:grpSpPr>
        <a:xfrm>
          <a:off x="0" y="0"/>
          <a:ext cx="0" cy="0"/>
          <a:chOff x="0" y="0"/>
          <a:chExt cx="0" cy="0"/>
        </a:xfrm>
      </p:grpSpPr>
      <p:sp>
        <p:nvSpPr>
          <p:cNvPr id="89" name="Google Shape;89;p1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fr-CA"/>
              <a:t> </a:t>
            </a:r>
            <a:endParaRPr/>
          </a:p>
        </p:txBody>
      </p:sp>
      <p:sp>
        <p:nvSpPr>
          <p:cNvPr id="90" name="Google Shape;90;p1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91" name="Google Shape;91;p13"/>
          <p:cNvPicPr preferRelativeResize="0"/>
          <p:nvPr/>
        </p:nvPicPr>
        <p:blipFill rotWithShape="1">
          <a:blip r:embed="rId3">
            <a:alphaModFix amt="44000"/>
          </a:blip>
          <a:srcRect t="25715" b="42608"/>
          <a:stretch/>
        </p:blipFill>
        <p:spPr>
          <a:xfrm>
            <a:off x="0" y="0"/>
            <a:ext cx="12192000" cy="6858000"/>
          </a:xfrm>
          <a:prstGeom prst="rect">
            <a:avLst/>
          </a:prstGeom>
          <a:noFill/>
          <a:ln>
            <a:noFill/>
          </a:ln>
        </p:spPr>
      </p:pic>
      <p:pic>
        <p:nvPicPr>
          <p:cNvPr id="92" name="Google Shape;92;p13"/>
          <p:cNvPicPr preferRelativeResize="0"/>
          <p:nvPr/>
        </p:nvPicPr>
        <p:blipFill rotWithShape="1">
          <a:blip r:embed="rId4">
            <a:alphaModFix/>
          </a:blip>
          <a:srcRect/>
          <a:stretch/>
        </p:blipFill>
        <p:spPr>
          <a:xfrm>
            <a:off x="850901" y="5614133"/>
            <a:ext cx="2448353" cy="570202"/>
          </a:xfrm>
          <a:prstGeom prst="rect">
            <a:avLst/>
          </a:prstGeom>
          <a:noFill/>
          <a:ln>
            <a:noFill/>
          </a:ln>
        </p:spPr>
      </p:pic>
      <p:sp>
        <p:nvSpPr>
          <p:cNvPr id="93" name="Google Shape;93;p13"/>
          <p:cNvSpPr txBox="1"/>
          <p:nvPr/>
        </p:nvSpPr>
        <p:spPr>
          <a:xfrm>
            <a:off x="682171" y="673665"/>
            <a:ext cx="9027900" cy="2308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fr-CA" sz="8000" b="0" i="0" u="none" strike="noStrike" kern="0" cap="none" spc="0" normalizeH="0" baseline="0" noProof="0">
                <a:ln>
                  <a:noFill/>
                </a:ln>
                <a:solidFill>
                  <a:srgbClr val="FFFFFF"/>
                </a:solidFill>
                <a:effectLst/>
                <a:uLnTx/>
                <a:uFillTx/>
                <a:latin typeface="Georgia"/>
                <a:ea typeface="Georgia"/>
                <a:cs typeface="Georgia"/>
                <a:sym typeface="Georgia"/>
              </a:rPr>
              <a:t>La santé planétaire au menu des écoles</a:t>
            </a:r>
            <a:endParaRPr kumimoji="0" sz="8000" b="0" i="0" u="none" strike="noStrike" kern="0" cap="none" spc="0" normalizeH="0" baseline="0" noProof="0">
              <a:ln>
                <a:noFill/>
              </a:ln>
              <a:solidFill>
                <a:srgbClr val="FFFFFF"/>
              </a:solidFill>
              <a:effectLst/>
              <a:uLnTx/>
              <a:uFillTx/>
              <a:latin typeface="Montserrat"/>
              <a:ea typeface="Montserrat"/>
              <a:cs typeface="Montserrat"/>
              <a:sym typeface="Montserrat"/>
            </a:endParaRPr>
          </a:p>
        </p:txBody>
      </p:sp>
      <p:pic>
        <p:nvPicPr>
          <p:cNvPr id="94" name="Google Shape;94;p13"/>
          <p:cNvPicPr preferRelativeResize="0"/>
          <p:nvPr/>
        </p:nvPicPr>
        <p:blipFill>
          <a:blip r:embed="rId5">
            <a:alphaModFix/>
          </a:blip>
          <a:stretch>
            <a:fillRect/>
          </a:stretch>
        </p:blipFill>
        <p:spPr>
          <a:xfrm>
            <a:off x="9604875" y="1773750"/>
            <a:ext cx="1169700" cy="1169700"/>
          </a:xfrm>
          <a:prstGeom prst="rect">
            <a:avLst/>
          </a:prstGeom>
          <a:noFill/>
          <a:ln>
            <a:noFill/>
          </a:ln>
        </p:spPr>
      </p:pic>
      <p:sp>
        <p:nvSpPr>
          <p:cNvPr id="95" name="Google Shape;95;p13"/>
          <p:cNvSpPr txBox="1"/>
          <p:nvPr/>
        </p:nvSpPr>
        <p:spPr>
          <a:xfrm>
            <a:off x="641150" y="3228650"/>
            <a:ext cx="5454900" cy="1169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0" i="0" u="none" strike="noStrike" kern="0" cap="none" spc="0" normalizeH="0" baseline="0" noProof="0">
                <a:ln>
                  <a:noFill/>
                </a:ln>
                <a:solidFill>
                  <a:srgbClr val="FFFFFF"/>
                </a:solidFill>
                <a:effectLst/>
                <a:uLnTx/>
                <a:uFillTx/>
                <a:latin typeface="Poppins"/>
                <a:ea typeface="Poppins"/>
                <a:cs typeface="Poppins"/>
                <a:sym typeface="Poppins"/>
              </a:rPr>
              <a:t>Forum SAM</a:t>
            </a:r>
            <a:endParaRPr kumimoji="0" sz="2800" b="0" i="0" u="none" strike="noStrike" kern="0" cap="none" spc="0" normalizeH="0" baseline="0" noProof="0">
              <a:ln>
                <a:noFill/>
              </a:ln>
              <a:solidFill>
                <a:srgbClr val="FFFFFF"/>
              </a:solidFill>
              <a:effectLst/>
              <a:uLnTx/>
              <a:uFillTx/>
              <a:latin typeface="Poppins"/>
              <a:ea typeface="Poppins"/>
              <a:cs typeface="Poppins"/>
              <a:sym typeface="Poppi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800" b="0" i="0" u="none" strike="noStrike" kern="0" cap="none" spc="0" normalizeH="0" baseline="0" noProof="0">
                <a:ln>
                  <a:noFill/>
                </a:ln>
                <a:solidFill>
                  <a:srgbClr val="FFFFFF"/>
                </a:solidFill>
                <a:effectLst/>
                <a:uLnTx/>
                <a:uFillTx/>
                <a:latin typeface="Poppins"/>
                <a:ea typeface="Poppins"/>
                <a:cs typeface="Poppins"/>
                <a:sym typeface="Poppins"/>
              </a:rPr>
              <a:t>11 mai 2026</a:t>
            </a:r>
            <a:endParaRPr kumimoji="0" sz="2800" b="0" i="0" u="none" strike="noStrike" kern="0" cap="none" spc="0" normalizeH="0" baseline="0" noProof="0">
              <a:ln>
                <a:noFill/>
              </a:ln>
              <a:solidFill>
                <a:srgbClr val="FFFFFF"/>
              </a:solidFill>
              <a:effectLst/>
              <a:uLnTx/>
              <a:uFillTx/>
              <a:latin typeface="Poppins"/>
              <a:ea typeface="Poppins"/>
              <a:cs typeface="Poppins"/>
              <a:sym typeface="Poppi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FFFFFF"/>
              </a:solidFill>
              <a:effectLst/>
              <a:uLnTx/>
              <a:uFillTx/>
              <a:latin typeface="Poppins"/>
              <a:ea typeface="Poppins"/>
              <a:cs typeface="Poppins"/>
              <a:sym typeface="Poppi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4"/>
          <p:cNvSpPr txBox="1"/>
          <p:nvPr/>
        </p:nvSpPr>
        <p:spPr>
          <a:xfrm>
            <a:off x="990450" y="617700"/>
            <a:ext cx="7366500" cy="661800"/>
          </a:xfrm>
          <a:prstGeom prst="rect">
            <a:avLst/>
          </a:prstGeom>
          <a:noFill/>
          <a:ln>
            <a:noFill/>
          </a:ln>
        </p:spPr>
        <p:txBody>
          <a:bodyPr spcFirstLastPara="1" wrap="square" lIns="121900" tIns="60925" rIns="121900" bIns="609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rPr>
              <a:t>Une belle équipe</a:t>
            </a:r>
            <a:endParaRPr kumimoji="0" sz="2400" b="0" i="0" u="none" strike="noStrike" kern="0" cap="none" spc="0" normalizeH="0" baseline="0" noProof="0">
              <a:ln>
                <a:noFill/>
              </a:ln>
              <a:solidFill>
                <a:srgbClr val="000000"/>
              </a:solidFill>
              <a:effectLst/>
              <a:uLnTx/>
              <a:uFillTx/>
              <a:latin typeface="Poppins"/>
              <a:ea typeface="Poppins"/>
              <a:cs typeface="Poppins"/>
              <a:sym typeface="Poppins"/>
            </a:endParaRPr>
          </a:p>
        </p:txBody>
      </p:sp>
      <p:pic>
        <p:nvPicPr>
          <p:cNvPr id="101" name="Google Shape;101;p14" title="Genevieve-Chatelain.jpg"/>
          <p:cNvPicPr preferRelativeResize="0"/>
          <p:nvPr/>
        </p:nvPicPr>
        <p:blipFill>
          <a:blip r:embed="rId3">
            <a:alphaModFix/>
          </a:blip>
          <a:stretch>
            <a:fillRect/>
          </a:stretch>
        </p:blipFill>
        <p:spPr>
          <a:xfrm>
            <a:off x="720000" y="1827500"/>
            <a:ext cx="1295100" cy="1295100"/>
          </a:xfrm>
          <a:prstGeom prst="ellipse">
            <a:avLst/>
          </a:prstGeom>
          <a:noFill/>
          <a:ln>
            <a:noFill/>
          </a:ln>
        </p:spPr>
      </p:pic>
      <p:pic>
        <p:nvPicPr>
          <p:cNvPr id="102" name="Google Shape;102;p14" title="gaelle_zwicky_web.jpg"/>
          <p:cNvPicPr preferRelativeResize="0"/>
          <p:nvPr/>
        </p:nvPicPr>
        <p:blipFill rotWithShape="1">
          <a:blip r:embed="rId4">
            <a:alphaModFix/>
          </a:blip>
          <a:srcRect t="6108" b="27504"/>
          <a:stretch/>
        </p:blipFill>
        <p:spPr>
          <a:xfrm>
            <a:off x="6036396" y="1830036"/>
            <a:ext cx="1295100" cy="1290000"/>
          </a:xfrm>
          <a:prstGeom prst="ellipse">
            <a:avLst/>
          </a:prstGeom>
          <a:noFill/>
          <a:ln>
            <a:noFill/>
          </a:ln>
        </p:spPr>
      </p:pic>
      <p:pic>
        <p:nvPicPr>
          <p:cNvPr id="103" name="Google Shape;103;p14" title="adeline_cohen.jpg"/>
          <p:cNvPicPr preferRelativeResize="0"/>
          <p:nvPr/>
        </p:nvPicPr>
        <p:blipFill rotWithShape="1">
          <a:blip r:embed="rId5">
            <a:alphaModFix/>
          </a:blip>
          <a:srcRect t="4441" b="27657"/>
          <a:stretch/>
        </p:blipFill>
        <p:spPr>
          <a:xfrm>
            <a:off x="8832442" y="1815649"/>
            <a:ext cx="1295100" cy="1318800"/>
          </a:xfrm>
          <a:prstGeom prst="ellipse">
            <a:avLst/>
          </a:prstGeom>
          <a:noFill/>
          <a:ln>
            <a:noFill/>
          </a:ln>
        </p:spPr>
      </p:pic>
      <p:pic>
        <p:nvPicPr>
          <p:cNvPr id="104" name="Google Shape;104;p14" title="Beatrice.jpg"/>
          <p:cNvPicPr preferRelativeResize="0"/>
          <p:nvPr/>
        </p:nvPicPr>
        <p:blipFill rotWithShape="1">
          <a:blip r:embed="rId6">
            <a:alphaModFix/>
          </a:blip>
          <a:srcRect t="4505" b="28160"/>
          <a:stretch/>
        </p:blipFill>
        <p:spPr>
          <a:xfrm>
            <a:off x="4438292" y="3670558"/>
            <a:ext cx="1295100" cy="1292400"/>
          </a:xfrm>
          <a:prstGeom prst="ellipse">
            <a:avLst/>
          </a:prstGeom>
          <a:noFill/>
          <a:ln>
            <a:noFill/>
          </a:ln>
        </p:spPr>
      </p:pic>
      <p:pic>
        <p:nvPicPr>
          <p:cNvPr id="105" name="Google Shape;105;p14" title="marie_normand2.jpg"/>
          <p:cNvPicPr preferRelativeResize="0"/>
          <p:nvPr/>
        </p:nvPicPr>
        <p:blipFill rotWithShape="1">
          <a:blip r:embed="rId7">
            <a:alphaModFix/>
          </a:blip>
          <a:srcRect t="5935" b="29553"/>
          <a:stretch/>
        </p:blipFill>
        <p:spPr>
          <a:xfrm>
            <a:off x="1641058" y="3670612"/>
            <a:ext cx="1295100" cy="1253700"/>
          </a:xfrm>
          <a:prstGeom prst="ellipse">
            <a:avLst/>
          </a:prstGeom>
          <a:noFill/>
          <a:ln>
            <a:noFill/>
          </a:ln>
        </p:spPr>
      </p:pic>
      <p:pic>
        <p:nvPicPr>
          <p:cNvPr id="106" name="Google Shape;106;p14" title="Murielle.jpg"/>
          <p:cNvPicPr preferRelativeResize="0"/>
          <p:nvPr/>
        </p:nvPicPr>
        <p:blipFill rotWithShape="1">
          <a:blip r:embed="rId8">
            <a:alphaModFix/>
          </a:blip>
          <a:srcRect t="2837" b="29293"/>
          <a:stretch/>
        </p:blipFill>
        <p:spPr>
          <a:xfrm>
            <a:off x="3240350" y="1815626"/>
            <a:ext cx="1295100" cy="1318800"/>
          </a:xfrm>
          <a:prstGeom prst="ellipse">
            <a:avLst/>
          </a:prstGeom>
          <a:noFill/>
          <a:ln>
            <a:noFill/>
          </a:ln>
        </p:spPr>
      </p:pic>
      <p:pic>
        <p:nvPicPr>
          <p:cNvPr id="107" name="Google Shape;107;p14"/>
          <p:cNvPicPr preferRelativeResize="0"/>
          <p:nvPr/>
        </p:nvPicPr>
        <p:blipFill rotWithShape="1">
          <a:blip r:embed="rId9">
            <a:alphaModFix/>
          </a:blip>
          <a:srcRect/>
          <a:stretch/>
        </p:blipFill>
        <p:spPr>
          <a:xfrm>
            <a:off x="10618362" y="179734"/>
            <a:ext cx="1178560" cy="1178560"/>
          </a:xfrm>
          <a:prstGeom prst="rect">
            <a:avLst/>
          </a:prstGeom>
          <a:noFill/>
          <a:ln>
            <a:noFill/>
          </a:ln>
        </p:spPr>
      </p:pic>
      <p:pic>
        <p:nvPicPr>
          <p:cNvPr id="108" name="Google Shape;108;p14"/>
          <p:cNvPicPr preferRelativeResize="0"/>
          <p:nvPr/>
        </p:nvPicPr>
        <p:blipFill rotWithShape="1">
          <a:blip r:embed="rId10">
            <a:alphaModFix/>
          </a:blip>
          <a:srcRect l="17236" r="10342" b="49060"/>
          <a:stretch/>
        </p:blipFill>
        <p:spPr>
          <a:xfrm>
            <a:off x="7282929" y="3670562"/>
            <a:ext cx="1295100" cy="1366800"/>
          </a:xfrm>
          <a:prstGeom prst="ellipse">
            <a:avLst/>
          </a:prstGeom>
          <a:noFill/>
          <a:ln>
            <a:noFill/>
          </a:ln>
        </p:spPr>
      </p:pic>
      <p:pic>
        <p:nvPicPr>
          <p:cNvPr id="109" name="Google Shape;109;p14"/>
          <p:cNvPicPr preferRelativeResize="0"/>
          <p:nvPr/>
        </p:nvPicPr>
        <p:blipFill rotWithShape="1">
          <a:blip r:embed="rId11">
            <a:alphaModFix/>
          </a:blip>
          <a:srcRect l="4914" t="3904" r="9477" b="39758"/>
          <a:stretch/>
        </p:blipFill>
        <p:spPr>
          <a:xfrm>
            <a:off x="10127542" y="3714812"/>
            <a:ext cx="1295100" cy="1278300"/>
          </a:xfrm>
          <a:prstGeom prst="ellipse">
            <a:avLst/>
          </a:prstGeom>
          <a:noFill/>
          <a:ln>
            <a:noFill/>
          </a:ln>
        </p:spPr>
      </p:pic>
      <p:sp>
        <p:nvSpPr>
          <p:cNvPr id="110" name="Google Shape;110;p14"/>
          <p:cNvSpPr/>
          <p:nvPr/>
        </p:nvSpPr>
        <p:spPr>
          <a:xfrm rot="-3904662">
            <a:off x="132658" y="3365337"/>
            <a:ext cx="1174687" cy="773501"/>
          </a:xfrm>
          <a:prstGeom prst="rightArrow">
            <a:avLst>
              <a:gd name="adj1" fmla="val 50000"/>
              <a:gd name="adj2" fmla="val 50000"/>
            </a:avLst>
          </a:prstGeom>
          <a:solidFill>
            <a:srgbClr val="FF6A0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5"/>
          <p:cNvSpPr txBox="1"/>
          <p:nvPr/>
        </p:nvSpPr>
        <p:spPr>
          <a:xfrm>
            <a:off x="720000" y="848325"/>
            <a:ext cx="6661500" cy="630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rPr>
              <a:t>Objectif</a:t>
            </a:r>
            <a:endParaRPr kumimoji="0"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endParaRPr>
          </a:p>
        </p:txBody>
      </p:sp>
      <p:pic>
        <p:nvPicPr>
          <p:cNvPr id="117" name="Google Shape;117;p15" title="AdobeStock_217280505.jpeg"/>
          <p:cNvPicPr preferRelativeResize="0"/>
          <p:nvPr/>
        </p:nvPicPr>
        <p:blipFill rotWithShape="1">
          <a:blip r:embed="rId3">
            <a:alphaModFix/>
          </a:blip>
          <a:srcRect l="32039" r="25475"/>
          <a:stretch/>
        </p:blipFill>
        <p:spPr>
          <a:xfrm>
            <a:off x="7830000" y="0"/>
            <a:ext cx="4368700" cy="6858001"/>
          </a:xfrm>
          <a:prstGeom prst="rect">
            <a:avLst/>
          </a:prstGeom>
          <a:noFill/>
          <a:ln>
            <a:noFill/>
          </a:ln>
        </p:spPr>
      </p:pic>
      <p:sp>
        <p:nvSpPr>
          <p:cNvPr id="118" name="Google Shape;118;p15"/>
          <p:cNvSpPr txBox="1"/>
          <p:nvPr/>
        </p:nvSpPr>
        <p:spPr>
          <a:xfrm>
            <a:off x="720000" y="2328200"/>
            <a:ext cx="6418200" cy="3401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Favoriser </a:t>
            </a:r>
            <a:r>
              <a:rPr kumimoji="0" lang="fr-CA" sz="2000" b="1" i="0" u="none" strike="noStrike" kern="0" cap="none" spc="0" normalizeH="0" baseline="0" noProof="0">
                <a:ln>
                  <a:noFill/>
                </a:ln>
                <a:solidFill>
                  <a:srgbClr val="000000"/>
                </a:solidFill>
                <a:effectLst/>
                <a:uLnTx/>
                <a:uFillTx/>
                <a:latin typeface="Poppins"/>
                <a:ea typeface="Poppins"/>
                <a:cs typeface="Poppins"/>
                <a:sym typeface="Poppins"/>
              </a:rPr>
              <a:t>l’implantation des menus de santé </a:t>
            </a: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planétaire dans les milieux scolaires du Québec et </a:t>
            </a:r>
            <a:r>
              <a:rPr kumimoji="0" lang="fr-CA" sz="2000" b="1" i="0" u="none" strike="noStrike" kern="0" cap="none" spc="0" normalizeH="0" baseline="0" noProof="0">
                <a:ln>
                  <a:noFill/>
                </a:ln>
                <a:solidFill>
                  <a:srgbClr val="000000"/>
                </a:solidFill>
                <a:effectLst/>
                <a:uLnTx/>
                <a:uFillTx/>
                <a:latin typeface="Poppins"/>
                <a:ea typeface="Poppins"/>
                <a:cs typeface="Poppins"/>
                <a:sym typeface="Poppins"/>
              </a:rPr>
              <a:t>leur adoption </a:t>
            </a: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par les jeunes, leur famille et les communautés afin d’atténuer et de s’adapter aux changements climatiques. </a:t>
            </a: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p:txBody>
      </p:sp>
      <p:pic>
        <p:nvPicPr>
          <p:cNvPr id="119" name="Google Shape;119;p15"/>
          <p:cNvPicPr preferRelativeResize="0"/>
          <p:nvPr/>
        </p:nvPicPr>
        <p:blipFill>
          <a:blip r:embed="rId4">
            <a:alphaModFix/>
          </a:blip>
          <a:stretch>
            <a:fillRect/>
          </a:stretch>
        </p:blipFill>
        <p:spPr>
          <a:xfrm>
            <a:off x="11134353" y="6057900"/>
            <a:ext cx="686172" cy="395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2AFB9"/>
        </a:solidFill>
        <a:effectLst/>
      </p:bgPr>
    </p:bg>
    <p:spTree>
      <p:nvGrpSpPr>
        <p:cNvPr id="1" name=""/>
        <p:cNvGrpSpPr/>
        <p:nvPr/>
      </p:nvGrpSpPr>
      <p:grpSpPr>
        <a:xfrm>
          <a:off x="0" y="0"/>
          <a:ext cx="0" cy="0"/>
          <a:chOff x="0" y="0"/>
          <a:chExt cx="0" cy="0"/>
        </a:xfrm>
      </p:grpSpPr>
      <p:grpSp>
        <p:nvGrpSpPr>
          <p:cNvPr id="2" name="Group 2"/>
          <p:cNvGrpSpPr/>
          <p:nvPr/>
        </p:nvGrpSpPr>
        <p:grpSpPr>
          <a:xfrm>
            <a:off x="0" y="6029013"/>
            <a:ext cx="12192000" cy="828597"/>
            <a:chOff x="0" y="0"/>
            <a:chExt cx="5776063" cy="392555"/>
          </a:xfrm>
        </p:grpSpPr>
        <p:sp>
          <p:nvSpPr>
            <p:cNvPr id="3" name="Freeform 3"/>
            <p:cNvSpPr/>
            <p:nvPr/>
          </p:nvSpPr>
          <p:spPr>
            <a:xfrm>
              <a:off x="0" y="0"/>
              <a:ext cx="5776063" cy="392555"/>
            </a:xfrm>
            <a:custGeom>
              <a:avLst/>
              <a:gdLst/>
              <a:ahLst/>
              <a:cxnLst/>
              <a:rect l="l" t="t" r="r" b="b"/>
              <a:pathLst>
                <a:path w="5776063" h="392555">
                  <a:moveTo>
                    <a:pt x="0" y="0"/>
                  </a:moveTo>
                  <a:lnTo>
                    <a:pt x="5776063" y="0"/>
                  </a:lnTo>
                  <a:lnTo>
                    <a:pt x="5776063" y="392555"/>
                  </a:lnTo>
                  <a:lnTo>
                    <a:pt x="0" y="392555"/>
                  </a:lnTo>
                  <a:close/>
                </a:path>
              </a:pathLst>
            </a:custGeom>
            <a:solidFill>
              <a:srgbClr val="FFFFFF"/>
            </a:solidFill>
          </p:spPr>
          <p:txBody>
            <a:bodyPr/>
            <a:lstStyle/>
            <a:p>
              <a:pPr defTabSz="609630"/>
              <a:endParaRPr lang="fr-CA" sz="1200">
                <a:solidFill>
                  <a:prstClr val="black"/>
                </a:solidFill>
                <a:latin typeface="Calibri"/>
              </a:endParaRPr>
            </a:p>
          </p:txBody>
        </p:sp>
        <p:sp>
          <p:nvSpPr>
            <p:cNvPr id="4" name="TextBox 4"/>
            <p:cNvSpPr txBox="1"/>
            <p:nvPr/>
          </p:nvSpPr>
          <p:spPr>
            <a:xfrm>
              <a:off x="0" y="-47625"/>
              <a:ext cx="5776063" cy="440180"/>
            </a:xfrm>
            <a:prstGeom prst="rect">
              <a:avLst/>
            </a:prstGeom>
          </p:spPr>
          <p:txBody>
            <a:bodyPr lIns="25417" tIns="25417" rIns="25417" bIns="25417" rtlCol="0" anchor="ctr"/>
            <a:lstStyle/>
            <a:p>
              <a:pPr algn="ctr" defTabSz="609630">
                <a:lnSpc>
                  <a:spcPts val="1541"/>
                </a:lnSpc>
              </a:pPr>
              <a:endParaRPr sz="1200">
                <a:solidFill>
                  <a:prstClr val="black"/>
                </a:solidFill>
                <a:latin typeface="Calibri"/>
              </a:endParaRPr>
            </a:p>
          </p:txBody>
        </p:sp>
      </p:grpSp>
      <p:sp>
        <p:nvSpPr>
          <p:cNvPr id="5" name="Freeform 5"/>
          <p:cNvSpPr/>
          <p:nvPr/>
        </p:nvSpPr>
        <p:spPr>
          <a:xfrm>
            <a:off x="8601445" y="5950858"/>
            <a:ext cx="3590555" cy="984909"/>
          </a:xfrm>
          <a:custGeom>
            <a:avLst/>
            <a:gdLst/>
            <a:ahLst/>
            <a:cxnLst/>
            <a:rect l="l" t="t" r="r" b="b"/>
            <a:pathLst>
              <a:path w="5385832" h="1477364">
                <a:moveTo>
                  <a:pt x="0" y="0"/>
                </a:moveTo>
                <a:lnTo>
                  <a:pt x="5385832" y="0"/>
                </a:lnTo>
                <a:lnTo>
                  <a:pt x="5385832" y="1477363"/>
                </a:lnTo>
                <a:lnTo>
                  <a:pt x="0" y="1477363"/>
                </a:lnTo>
                <a:lnTo>
                  <a:pt x="0" y="0"/>
                </a:lnTo>
                <a:close/>
              </a:path>
            </a:pathLst>
          </a:custGeom>
          <a:blipFill>
            <a:blip r:embed="rId3"/>
            <a:stretch>
              <a:fillRect/>
            </a:stretch>
          </a:blipFill>
        </p:spPr>
        <p:txBody>
          <a:bodyPr/>
          <a:lstStyle/>
          <a:p>
            <a:pPr defTabSz="609630"/>
            <a:endParaRPr lang="fr-CA" sz="1200">
              <a:solidFill>
                <a:prstClr val="black"/>
              </a:solidFill>
              <a:latin typeface="Calibri"/>
            </a:endParaRPr>
          </a:p>
        </p:txBody>
      </p:sp>
      <p:sp>
        <p:nvSpPr>
          <p:cNvPr id="6" name="TextBox 6"/>
          <p:cNvSpPr txBox="1"/>
          <p:nvPr/>
        </p:nvSpPr>
        <p:spPr>
          <a:xfrm>
            <a:off x="2709234" y="-2532"/>
            <a:ext cx="7877453" cy="1619418"/>
          </a:xfrm>
          <a:prstGeom prst="rect">
            <a:avLst/>
          </a:prstGeom>
        </p:spPr>
        <p:txBody>
          <a:bodyPr wrap="square" lIns="0" tIns="0" rIns="0" bIns="0" rtlCol="0" anchor="t">
            <a:spAutoFit/>
          </a:bodyPr>
          <a:lstStyle/>
          <a:p>
            <a:pPr defTabSz="609630">
              <a:lnSpc>
                <a:spcPts val="6648"/>
              </a:lnSpc>
            </a:pPr>
            <a:r>
              <a:rPr lang="en-US" sz="4734" b="1">
                <a:solidFill>
                  <a:srgbClr val="FFFFFF"/>
                </a:solidFill>
                <a:latin typeface="Brandon Grotesque 1 Bold"/>
                <a:ea typeface="Brandon Grotesque 1 Bold"/>
                <a:cs typeface="Brandon Grotesque 1 Bold"/>
                <a:sym typeface="Brandon Grotesque 1 Bold"/>
              </a:rPr>
              <a:t>UNE VISION COMMUNE UNE </a:t>
            </a:r>
            <a:r>
              <a:rPr lang="en-US" sz="4734" b="1" dirty="0">
                <a:solidFill>
                  <a:srgbClr val="FFFFFF"/>
                </a:solidFill>
                <a:latin typeface="Brandon Grotesque 1 Bold"/>
                <a:ea typeface="Brandon Grotesque 1 Bold"/>
                <a:cs typeface="Brandon Grotesque 1 Bold"/>
                <a:sym typeface="Brandon Grotesque 1 Bold"/>
              </a:rPr>
              <a:t>COMMUNE</a:t>
            </a:r>
          </a:p>
        </p:txBody>
      </p:sp>
      <p:sp>
        <p:nvSpPr>
          <p:cNvPr id="7" name="Freeform 7"/>
          <p:cNvSpPr/>
          <p:nvPr/>
        </p:nvSpPr>
        <p:spPr>
          <a:xfrm>
            <a:off x="-8070" y="841994"/>
            <a:ext cx="12201275" cy="4711981"/>
          </a:xfrm>
          <a:custGeom>
            <a:avLst/>
            <a:gdLst/>
            <a:ahLst/>
            <a:cxnLst/>
            <a:rect l="l" t="t" r="r" b="b"/>
            <a:pathLst>
              <a:path w="18868262" h="6965000">
                <a:moveTo>
                  <a:pt x="0" y="0"/>
                </a:moveTo>
                <a:lnTo>
                  <a:pt x="18868262" y="0"/>
                </a:lnTo>
                <a:lnTo>
                  <a:pt x="18868262" y="6965000"/>
                </a:lnTo>
                <a:lnTo>
                  <a:pt x="0" y="6965000"/>
                </a:lnTo>
                <a:lnTo>
                  <a:pt x="0" y="0"/>
                </a:lnTo>
                <a:close/>
              </a:path>
            </a:pathLst>
          </a:custGeom>
          <a:blipFill>
            <a:blip>
              <a:extLst>
                <a:ext uri="{96DAC541-7B7A-43D3-8B79-37D633B846F1}">
                  <asvg:svgBlip xmlns:asvg="http://schemas.microsoft.com/office/drawing/2016/SVG/main" r:embed="rId4"/>
                </a:ext>
              </a:extLst>
            </a:blip>
            <a:stretch>
              <a:fillRect l="-52" r="-52"/>
            </a:stretch>
          </a:blipFill>
          <a:ln w="38100" cap="sq">
            <a:solidFill>
              <a:srgbClr val="FEFEFE"/>
            </a:solidFill>
            <a:prstDash val="sysDot"/>
            <a:miter/>
          </a:ln>
        </p:spPr>
        <p:txBody>
          <a:bodyPr/>
          <a:lstStyle/>
          <a:p>
            <a:pPr defTabSz="609630"/>
            <a:endParaRPr lang="fr-CA" sz="1200">
              <a:solidFill>
                <a:prstClr val="black"/>
              </a:solidFill>
              <a:latin typeface="Calibri"/>
            </a:endParaRPr>
          </a:p>
        </p:txBody>
      </p:sp>
      <p:sp>
        <p:nvSpPr>
          <p:cNvPr id="8" name="Freeform 8"/>
          <p:cNvSpPr/>
          <p:nvPr/>
        </p:nvSpPr>
        <p:spPr>
          <a:xfrm>
            <a:off x="1046807" y="1063279"/>
            <a:ext cx="823729" cy="669279"/>
          </a:xfrm>
          <a:custGeom>
            <a:avLst/>
            <a:gdLst/>
            <a:ahLst/>
            <a:cxnLst/>
            <a:rect l="l" t="t" r="r" b="b"/>
            <a:pathLst>
              <a:path w="1235593" h="1003919">
                <a:moveTo>
                  <a:pt x="0" y="0"/>
                </a:moveTo>
                <a:lnTo>
                  <a:pt x="1235593" y="0"/>
                </a:lnTo>
                <a:lnTo>
                  <a:pt x="1235593" y="1003919"/>
                </a:lnTo>
                <a:lnTo>
                  <a:pt x="0" y="100391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CA" sz="1200">
              <a:solidFill>
                <a:prstClr val="black"/>
              </a:solidFill>
              <a:latin typeface="Calibri"/>
            </a:endParaRPr>
          </a:p>
        </p:txBody>
      </p:sp>
      <p:sp>
        <p:nvSpPr>
          <p:cNvPr id="9" name="Freeform 9"/>
          <p:cNvSpPr/>
          <p:nvPr/>
        </p:nvSpPr>
        <p:spPr>
          <a:xfrm>
            <a:off x="1128611" y="3245084"/>
            <a:ext cx="707771" cy="692731"/>
          </a:xfrm>
          <a:custGeom>
            <a:avLst/>
            <a:gdLst/>
            <a:ahLst/>
            <a:cxnLst/>
            <a:rect l="l" t="t" r="r" b="b"/>
            <a:pathLst>
              <a:path w="1061656" h="1039096">
                <a:moveTo>
                  <a:pt x="0" y="0"/>
                </a:moveTo>
                <a:lnTo>
                  <a:pt x="1061656" y="0"/>
                </a:lnTo>
                <a:lnTo>
                  <a:pt x="1061656" y="1039096"/>
                </a:lnTo>
                <a:lnTo>
                  <a:pt x="0" y="103909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fr-CA" sz="1200">
              <a:solidFill>
                <a:prstClr val="black"/>
              </a:solidFill>
              <a:latin typeface="Calibri"/>
            </a:endParaRPr>
          </a:p>
        </p:txBody>
      </p:sp>
      <p:sp>
        <p:nvSpPr>
          <p:cNvPr id="10" name="Freeform 10"/>
          <p:cNvSpPr/>
          <p:nvPr/>
        </p:nvSpPr>
        <p:spPr>
          <a:xfrm>
            <a:off x="6660018" y="3188552"/>
            <a:ext cx="655310" cy="793113"/>
          </a:xfrm>
          <a:custGeom>
            <a:avLst/>
            <a:gdLst/>
            <a:ahLst/>
            <a:cxnLst/>
            <a:rect l="l" t="t" r="r" b="b"/>
            <a:pathLst>
              <a:path w="982965" h="1189670">
                <a:moveTo>
                  <a:pt x="0" y="0"/>
                </a:moveTo>
                <a:lnTo>
                  <a:pt x="982965" y="0"/>
                </a:lnTo>
                <a:lnTo>
                  <a:pt x="982965" y="1189670"/>
                </a:lnTo>
                <a:lnTo>
                  <a:pt x="0" y="118967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609630"/>
            <a:endParaRPr lang="fr-CA" sz="1200">
              <a:solidFill>
                <a:prstClr val="black"/>
              </a:solidFill>
              <a:latin typeface="Calibri"/>
            </a:endParaRPr>
          </a:p>
        </p:txBody>
      </p:sp>
      <p:sp>
        <p:nvSpPr>
          <p:cNvPr id="11" name="Freeform 11"/>
          <p:cNvSpPr/>
          <p:nvPr/>
        </p:nvSpPr>
        <p:spPr>
          <a:xfrm>
            <a:off x="6687499" y="2083123"/>
            <a:ext cx="583882" cy="724909"/>
          </a:xfrm>
          <a:custGeom>
            <a:avLst/>
            <a:gdLst/>
            <a:ahLst/>
            <a:cxnLst/>
            <a:rect l="l" t="t" r="r" b="b"/>
            <a:pathLst>
              <a:path w="875823" h="1087364">
                <a:moveTo>
                  <a:pt x="0" y="0"/>
                </a:moveTo>
                <a:lnTo>
                  <a:pt x="875823" y="0"/>
                </a:lnTo>
                <a:lnTo>
                  <a:pt x="875823" y="1087365"/>
                </a:lnTo>
                <a:lnTo>
                  <a:pt x="0" y="108736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defTabSz="609630"/>
            <a:endParaRPr lang="fr-CA" sz="1200">
              <a:solidFill>
                <a:prstClr val="black"/>
              </a:solidFill>
              <a:latin typeface="Calibri"/>
            </a:endParaRPr>
          </a:p>
        </p:txBody>
      </p:sp>
      <p:sp>
        <p:nvSpPr>
          <p:cNvPr id="12" name="Freeform 12"/>
          <p:cNvSpPr/>
          <p:nvPr/>
        </p:nvSpPr>
        <p:spPr>
          <a:xfrm>
            <a:off x="1094457" y="2063879"/>
            <a:ext cx="776079" cy="776079"/>
          </a:xfrm>
          <a:custGeom>
            <a:avLst/>
            <a:gdLst/>
            <a:ahLst/>
            <a:cxnLst/>
            <a:rect l="l" t="t" r="r" b="b"/>
            <a:pathLst>
              <a:path w="1164118" h="1164118">
                <a:moveTo>
                  <a:pt x="0" y="0"/>
                </a:moveTo>
                <a:lnTo>
                  <a:pt x="1164118" y="0"/>
                </a:lnTo>
                <a:lnTo>
                  <a:pt x="1164118" y="1164117"/>
                </a:lnTo>
                <a:lnTo>
                  <a:pt x="0" y="116411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pPr defTabSz="609630"/>
            <a:endParaRPr lang="fr-CA" sz="1200">
              <a:solidFill>
                <a:prstClr val="black"/>
              </a:solidFill>
              <a:latin typeface="Calibri"/>
            </a:endParaRPr>
          </a:p>
        </p:txBody>
      </p:sp>
      <p:sp>
        <p:nvSpPr>
          <p:cNvPr id="13" name="TextBox 13"/>
          <p:cNvSpPr txBox="1"/>
          <p:nvPr/>
        </p:nvSpPr>
        <p:spPr>
          <a:xfrm>
            <a:off x="2184469" y="1255161"/>
            <a:ext cx="3627808" cy="320601"/>
          </a:xfrm>
          <a:prstGeom prst="rect">
            <a:avLst/>
          </a:prstGeom>
        </p:spPr>
        <p:txBody>
          <a:bodyPr lIns="0" tIns="0" rIns="0" bIns="0" rtlCol="0" anchor="t">
            <a:spAutoFit/>
          </a:bodyPr>
          <a:lstStyle/>
          <a:p>
            <a:pPr algn="ctr" defTabSz="609630">
              <a:lnSpc>
                <a:spcPts val="2507"/>
              </a:lnSpc>
            </a:pPr>
            <a:r>
              <a:rPr lang="en-US" sz="2180" b="1">
                <a:solidFill>
                  <a:srgbClr val="FEFEFE"/>
                </a:solidFill>
                <a:latin typeface="Brandon Grotesque 1 Bold"/>
                <a:ea typeface="Brandon Grotesque 1 Bold"/>
                <a:cs typeface="Brandon Grotesque 1 Bold"/>
                <a:sym typeface="Brandon Grotesque 1 Bold"/>
              </a:rPr>
              <a:t>Axé sur la santé.</a:t>
            </a:r>
          </a:p>
        </p:txBody>
      </p:sp>
      <p:sp>
        <p:nvSpPr>
          <p:cNvPr id="14" name="Freeform 14"/>
          <p:cNvSpPr/>
          <p:nvPr/>
        </p:nvSpPr>
        <p:spPr>
          <a:xfrm>
            <a:off x="6611436" y="1047388"/>
            <a:ext cx="724585" cy="724585"/>
          </a:xfrm>
          <a:custGeom>
            <a:avLst/>
            <a:gdLst/>
            <a:ahLst/>
            <a:cxnLst/>
            <a:rect l="l" t="t" r="r" b="b"/>
            <a:pathLst>
              <a:path w="1086878" h="1086878">
                <a:moveTo>
                  <a:pt x="0" y="0"/>
                </a:moveTo>
                <a:lnTo>
                  <a:pt x="1086878" y="0"/>
                </a:lnTo>
                <a:lnTo>
                  <a:pt x="1086878" y="1086878"/>
                </a:lnTo>
                <a:lnTo>
                  <a:pt x="0" y="1086878"/>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defTabSz="609630"/>
            <a:endParaRPr lang="fr-CA" sz="1200">
              <a:solidFill>
                <a:prstClr val="black"/>
              </a:solidFill>
              <a:latin typeface="Calibri"/>
            </a:endParaRPr>
          </a:p>
        </p:txBody>
      </p:sp>
      <p:sp>
        <p:nvSpPr>
          <p:cNvPr id="15" name="TextBox 15"/>
          <p:cNvSpPr txBox="1"/>
          <p:nvPr/>
        </p:nvSpPr>
        <p:spPr>
          <a:xfrm>
            <a:off x="7894016" y="1255161"/>
            <a:ext cx="3317280" cy="320601"/>
          </a:xfrm>
          <a:prstGeom prst="rect">
            <a:avLst/>
          </a:prstGeom>
        </p:spPr>
        <p:txBody>
          <a:bodyPr lIns="0" tIns="0" rIns="0" bIns="0" rtlCol="0" anchor="t">
            <a:spAutoFit/>
          </a:bodyPr>
          <a:lstStyle/>
          <a:p>
            <a:pPr algn="ctr" defTabSz="609630">
              <a:lnSpc>
                <a:spcPts val="2507"/>
              </a:lnSpc>
            </a:pPr>
            <a:r>
              <a:rPr lang="en-US" sz="2180" b="1">
                <a:solidFill>
                  <a:srgbClr val="FEFEFE"/>
                </a:solidFill>
                <a:latin typeface="Brandon Grotesque 1 Bold"/>
                <a:ea typeface="Brandon Grotesque 1 Bold"/>
                <a:cs typeface="Brandon Grotesque 1 Bold"/>
                <a:sym typeface="Brandon Grotesque 1 Bold"/>
              </a:rPr>
              <a:t>Universel.</a:t>
            </a:r>
          </a:p>
        </p:txBody>
      </p:sp>
      <p:sp>
        <p:nvSpPr>
          <p:cNvPr id="16" name="TextBox 16"/>
          <p:cNvSpPr txBox="1"/>
          <p:nvPr/>
        </p:nvSpPr>
        <p:spPr>
          <a:xfrm>
            <a:off x="3124327" y="3448692"/>
            <a:ext cx="2136983" cy="641201"/>
          </a:xfrm>
          <a:prstGeom prst="rect">
            <a:avLst/>
          </a:prstGeom>
        </p:spPr>
        <p:txBody>
          <a:bodyPr lIns="0" tIns="0" rIns="0" bIns="0" rtlCol="0" anchor="t">
            <a:spAutoFit/>
          </a:bodyPr>
          <a:lstStyle/>
          <a:p>
            <a:pPr defTabSz="609630">
              <a:lnSpc>
                <a:spcPts val="2507"/>
              </a:lnSpc>
            </a:pPr>
            <a:r>
              <a:rPr lang="en-US" sz="2180" b="1">
                <a:solidFill>
                  <a:srgbClr val="FEFEFE"/>
                </a:solidFill>
                <a:latin typeface="Brandon Grotesque 1 Bold"/>
                <a:ea typeface="Brandon Grotesque 1 Bold"/>
                <a:cs typeface="Brandon Grotesque 1 Bold"/>
                <a:sym typeface="Brandon Grotesque 1 Bold"/>
              </a:rPr>
              <a:t>À frais partagés.</a:t>
            </a:r>
          </a:p>
        </p:txBody>
      </p:sp>
      <p:sp>
        <p:nvSpPr>
          <p:cNvPr id="17" name="TextBox 17"/>
          <p:cNvSpPr txBox="1"/>
          <p:nvPr/>
        </p:nvSpPr>
        <p:spPr>
          <a:xfrm>
            <a:off x="7894016" y="2160203"/>
            <a:ext cx="3317280" cy="641201"/>
          </a:xfrm>
          <a:prstGeom prst="rect">
            <a:avLst/>
          </a:prstGeom>
        </p:spPr>
        <p:txBody>
          <a:bodyPr lIns="0" tIns="0" rIns="0" bIns="0" rtlCol="0" anchor="t">
            <a:spAutoFit/>
          </a:bodyPr>
          <a:lstStyle/>
          <a:p>
            <a:pPr algn="ctr" defTabSz="609630">
              <a:lnSpc>
                <a:spcPts val="2507"/>
              </a:lnSpc>
            </a:pPr>
            <a:r>
              <a:rPr lang="en-US" sz="2180" b="1">
                <a:solidFill>
                  <a:srgbClr val="FEFEFE"/>
                </a:solidFill>
                <a:latin typeface="Brandon Grotesque 1 Bold"/>
                <a:ea typeface="Brandon Grotesque 1 Bold"/>
                <a:cs typeface="Brandon Grotesque 1 Bold"/>
                <a:sym typeface="Brandon Grotesque 1 Bold"/>
              </a:rPr>
              <a:t>Flexible et adapté aux conditions locales.</a:t>
            </a:r>
          </a:p>
        </p:txBody>
      </p:sp>
      <p:sp>
        <p:nvSpPr>
          <p:cNvPr id="18" name="Freeform 18"/>
          <p:cNvSpPr/>
          <p:nvPr/>
        </p:nvSpPr>
        <p:spPr>
          <a:xfrm>
            <a:off x="6611436" y="4318195"/>
            <a:ext cx="752474" cy="921867"/>
          </a:xfrm>
          <a:custGeom>
            <a:avLst/>
            <a:gdLst/>
            <a:ahLst/>
            <a:cxnLst/>
            <a:rect l="l" t="t" r="r" b="b"/>
            <a:pathLst>
              <a:path w="1128711" h="1382800">
                <a:moveTo>
                  <a:pt x="0" y="0"/>
                </a:moveTo>
                <a:lnTo>
                  <a:pt x="1128711" y="0"/>
                </a:lnTo>
                <a:lnTo>
                  <a:pt x="1128711" y="1382800"/>
                </a:lnTo>
                <a:lnTo>
                  <a:pt x="0" y="138280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pPr defTabSz="609630"/>
            <a:endParaRPr lang="fr-CA" sz="1200">
              <a:solidFill>
                <a:prstClr val="black"/>
              </a:solidFill>
              <a:latin typeface="Calibri"/>
            </a:endParaRPr>
          </a:p>
        </p:txBody>
      </p:sp>
      <p:sp>
        <p:nvSpPr>
          <p:cNvPr id="19" name="TextBox 19"/>
          <p:cNvSpPr txBox="1"/>
          <p:nvPr/>
        </p:nvSpPr>
        <p:spPr>
          <a:xfrm>
            <a:off x="7672204" y="4195838"/>
            <a:ext cx="3760905" cy="1603003"/>
          </a:xfrm>
          <a:prstGeom prst="rect">
            <a:avLst/>
          </a:prstGeom>
        </p:spPr>
        <p:txBody>
          <a:bodyPr lIns="0" tIns="0" rIns="0" bIns="0" rtlCol="0" anchor="t">
            <a:spAutoFit/>
          </a:bodyPr>
          <a:lstStyle/>
          <a:p>
            <a:pPr algn="ctr" defTabSz="609630">
              <a:lnSpc>
                <a:spcPts val="2507"/>
              </a:lnSpc>
            </a:pPr>
            <a:r>
              <a:rPr lang="en-US" sz="2180" b="1">
                <a:solidFill>
                  <a:srgbClr val="FEFEFE"/>
                </a:solidFill>
                <a:latin typeface="Brandon Grotesque 1 Bold"/>
                <a:ea typeface="Brandon Grotesque 1 Bold"/>
                <a:cs typeface="Brandon Grotesque 1 Bold"/>
                <a:sym typeface="Brandon Grotesque 1 Bold"/>
              </a:rPr>
              <a:t>Engagé à ce que les communautés autochtones contrôlent les programmes destinés aux élèves autochtones.</a:t>
            </a:r>
          </a:p>
        </p:txBody>
      </p:sp>
      <p:sp>
        <p:nvSpPr>
          <p:cNvPr id="20" name="TextBox 20"/>
          <p:cNvSpPr txBox="1"/>
          <p:nvPr/>
        </p:nvSpPr>
        <p:spPr>
          <a:xfrm>
            <a:off x="2095190" y="4330896"/>
            <a:ext cx="3806365" cy="961802"/>
          </a:xfrm>
          <a:prstGeom prst="rect">
            <a:avLst/>
          </a:prstGeom>
        </p:spPr>
        <p:txBody>
          <a:bodyPr lIns="0" tIns="0" rIns="0" bIns="0" rtlCol="0" anchor="t">
            <a:spAutoFit/>
          </a:bodyPr>
          <a:lstStyle/>
          <a:p>
            <a:pPr algn="ctr" defTabSz="609630">
              <a:lnSpc>
                <a:spcPts val="2507"/>
              </a:lnSpc>
            </a:pPr>
            <a:r>
              <a:rPr lang="en-US" sz="2167" b="1" dirty="0">
                <a:solidFill>
                  <a:srgbClr val="FEFEFE"/>
                </a:solidFill>
                <a:latin typeface="Brandon Grotesque 1 Bold"/>
                <a:ea typeface="Brandon Grotesque 1 Bold"/>
                <a:cs typeface="Brandon Grotesque 1 Bold"/>
                <a:sym typeface="Brandon Grotesque 1 Bold"/>
              </a:rPr>
              <a:t>Un </a:t>
            </a:r>
            <a:r>
              <a:rPr lang="en-US" sz="2167" b="1" dirty="0" err="1">
                <a:solidFill>
                  <a:srgbClr val="FEFEFE"/>
                </a:solidFill>
                <a:latin typeface="Brandon Grotesque 1 Bold"/>
                <a:ea typeface="Brandon Grotesque 1 Bold"/>
                <a:cs typeface="Brandon Grotesque 1 Bold"/>
                <a:sym typeface="Brandon Grotesque 1 Bold"/>
              </a:rPr>
              <a:t>moteur</a:t>
            </a:r>
            <a:r>
              <a:rPr lang="en-US" sz="2167" b="1" dirty="0">
                <a:solidFill>
                  <a:srgbClr val="FEFEFE"/>
                </a:solidFill>
                <a:latin typeface="Brandon Grotesque 1 Bold"/>
                <a:ea typeface="Brandon Grotesque 1 Bold"/>
                <a:cs typeface="Brandon Grotesque 1 Bold"/>
                <a:sym typeface="Brandon Grotesque 1 Bold"/>
              </a:rPr>
              <a:t> du </a:t>
            </a:r>
            <a:r>
              <a:rPr lang="en-US" sz="2167" b="1" dirty="0" err="1">
                <a:solidFill>
                  <a:srgbClr val="FEFEFE"/>
                </a:solidFill>
                <a:latin typeface="Brandon Grotesque 1 Bold"/>
                <a:ea typeface="Brandon Grotesque 1 Bold"/>
                <a:cs typeface="Brandon Grotesque 1 Bold"/>
                <a:sym typeface="Brandon Grotesque 1 Bold"/>
              </a:rPr>
              <a:t>développement</a:t>
            </a:r>
            <a:r>
              <a:rPr lang="en-US" sz="2167" b="1" dirty="0">
                <a:solidFill>
                  <a:srgbClr val="FEFEFE"/>
                </a:solidFill>
                <a:latin typeface="Brandon Grotesque 1 Bold"/>
                <a:ea typeface="Brandon Grotesque 1 Bold"/>
                <a:cs typeface="Brandon Grotesque 1 Bold"/>
                <a:sym typeface="Brandon Grotesque 1 Bold"/>
              </a:rPr>
              <a:t> économique et </a:t>
            </a:r>
            <a:r>
              <a:rPr lang="en-US" sz="2167" b="1" dirty="0" err="1">
                <a:solidFill>
                  <a:srgbClr val="FEFEFE"/>
                </a:solidFill>
                <a:latin typeface="Brandon Grotesque 1 Bold"/>
                <a:ea typeface="Brandon Grotesque 1 Bold"/>
                <a:cs typeface="Brandon Grotesque 1 Bold"/>
                <a:sym typeface="Brandon Grotesque 1 Bold"/>
              </a:rPr>
              <a:t>communautaire</a:t>
            </a:r>
            <a:r>
              <a:rPr lang="en-US" sz="2167" b="1" dirty="0">
                <a:solidFill>
                  <a:srgbClr val="FEFEFE"/>
                </a:solidFill>
                <a:latin typeface="Brandon Grotesque 1 Bold"/>
                <a:ea typeface="Brandon Grotesque 1 Bold"/>
                <a:cs typeface="Brandon Grotesque 1 Bold"/>
                <a:sym typeface="Brandon Grotesque 1 Bold"/>
              </a:rPr>
              <a:t>.</a:t>
            </a:r>
          </a:p>
        </p:txBody>
      </p:sp>
      <p:sp>
        <p:nvSpPr>
          <p:cNvPr id="21" name="TextBox 21"/>
          <p:cNvSpPr txBox="1"/>
          <p:nvPr/>
        </p:nvSpPr>
        <p:spPr>
          <a:xfrm>
            <a:off x="7879345" y="3299734"/>
            <a:ext cx="3346624" cy="641201"/>
          </a:xfrm>
          <a:prstGeom prst="rect">
            <a:avLst/>
          </a:prstGeom>
        </p:spPr>
        <p:txBody>
          <a:bodyPr lIns="0" tIns="0" rIns="0" bIns="0" rtlCol="0" anchor="t">
            <a:spAutoFit/>
          </a:bodyPr>
          <a:lstStyle/>
          <a:p>
            <a:pPr algn="ctr" defTabSz="609630">
              <a:lnSpc>
                <a:spcPts val="2507"/>
              </a:lnSpc>
            </a:pPr>
            <a:r>
              <a:rPr lang="en-US" sz="2180" b="1">
                <a:solidFill>
                  <a:srgbClr val="FEFEFE"/>
                </a:solidFill>
                <a:latin typeface="Brandon Grotesque 1 Bold"/>
                <a:ea typeface="Brandon Grotesque 1 Bold"/>
                <a:cs typeface="Brandon Grotesque 1 Bold"/>
                <a:sym typeface="Brandon Grotesque 1 Bold"/>
              </a:rPr>
              <a:t>Promoteur de la littératie alimentaire.</a:t>
            </a:r>
          </a:p>
        </p:txBody>
      </p:sp>
      <p:sp>
        <p:nvSpPr>
          <p:cNvPr id="22" name="TextBox 22"/>
          <p:cNvSpPr txBox="1"/>
          <p:nvPr/>
        </p:nvSpPr>
        <p:spPr>
          <a:xfrm>
            <a:off x="2378914" y="2001453"/>
            <a:ext cx="3238918" cy="1603003"/>
          </a:xfrm>
          <a:prstGeom prst="rect">
            <a:avLst/>
          </a:prstGeom>
        </p:spPr>
        <p:txBody>
          <a:bodyPr lIns="0" tIns="0" rIns="0" bIns="0" rtlCol="0" anchor="t">
            <a:spAutoFit/>
          </a:bodyPr>
          <a:lstStyle/>
          <a:p>
            <a:pPr algn="ctr" defTabSz="609630">
              <a:lnSpc>
                <a:spcPts val="2507"/>
              </a:lnSpc>
            </a:pPr>
            <a:r>
              <a:rPr lang="en-US" sz="2180" b="1">
                <a:solidFill>
                  <a:srgbClr val="FEFEFE"/>
                </a:solidFill>
                <a:latin typeface="Brandon Grotesque 1 Bold"/>
                <a:ea typeface="Brandon Grotesque 1 Bold"/>
                <a:cs typeface="Brandon Grotesque 1 Bold"/>
                <a:sym typeface="Brandon Grotesque 1 Bold"/>
              </a:rPr>
              <a:t>Soutenu par des mesures d’accompagnement et de reddition de comptes.</a:t>
            </a:r>
          </a:p>
        </p:txBody>
      </p:sp>
      <p:sp>
        <p:nvSpPr>
          <p:cNvPr id="23" name="TextBox 23"/>
          <p:cNvSpPr txBox="1"/>
          <p:nvPr/>
        </p:nvSpPr>
        <p:spPr>
          <a:xfrm>
            <a:off x="2713345" y="5558780"/>
            <a:ext cx="6765311" cy="810415"/>
          </a:xfrm>
          <a:prstGeom prst="rect">
            <a:avLst/>
          </a:prstGeom>
        </p:spPr>
        <p:txBody>
          <a:bodyPr lIns="0" tIns="0" rIns="0" bIns="0" rtlCol="0" anchor="t">
            <a:spAutoFit/>
          </a:bodyPr>
          <a:lstStyle/>
          <a:p>
            <a:pPr algn="ctr" defTabSz="609630">
              <a:lnSpc>
                <a:spcPts val="3347"/>
              </a:lnSpc>
            </a:pPr>
            <a:r>
              <a:rPr lang="en-US" sz="2391">
                <a:solidFill>
                  <a:srgbClr val="FFFFFF"/>
                </a:solidFill>
                <a:latin typeface="Brandon Grotesque 2"/>
                <a:ea typeface="Brandon Grotesque 2"/>
                <a:cs typeface="Brandon Grotesque 2"/>
                <a:sym typeface="Brandon Grotesque 2"/>
              </a:rPr>
              <a:t>Vers un programme d’alimentation scolaire sain et durable</a:t>
            </a:r>
          </a:p>
        </p:txBody>
      </p:sp>
      <p:grpSp>
        <p:nvGrpSpPr>
          <p:cNvPr id="24" name="Group 24"/>
          <p:cNvGrpSpPr/>
          <p:nvPr/>
        </p:nvGrpSpPr>
        <p:grpSpPr>
          <a:xfrm>
            <a:off x="164636" y="6180418"/>
            <a:ext cx="5096673" cy="1078244"/>
            <a:chOff x="0" y="-16989"/>
            <a:chExt cx="10193347" cy="2156490"/>
          </a:xfrm>
        </p:grpSpPr>
        <p:grpSp>
          <p:nvGrpSpPr>
            <p:cNvPr id="25" name="Group 25"/>
            <p:cNvGrpSpPr/>
            <p:nvPr/>
          </p:nvGrpSpPr>
          <p:grpSpPr>
            <a:xfrm>
              <a:off x="0" y="0"/>
              <a:ext cx="10193347" cy="1025202"/>
              <a:chOff x="0" y="0"/>
              <a:chExt cx="1361318" cy="136915"/>
            </a:xfrm>
          </p:grpSpPr>
          <p:sp>
            <p:nvSpPr>
              <p:cNvPr id="26" name="Freeform 26"/>
              <p:cNvSpPr/>
              <p:nvPr/>
            </p:nvSpPr>
            <p:spPr>
              <a:xfrm>
                <a:off x="0" y="0"/>
                <a:ext cx="1361318" cy="136915"/>
              </a:xfrm>
              <a:custGeom>
                <a:avLst/>
                <a:gdLst/>
                <a:ahLst/>
                <a:cxnLst/>
                <a:rect l="l" t="t" r="r" b="b"/>
                <a:pathLst>
                  <a:path w="1361318" h="136915">
                    <a:moveTo>
                      <a:pt x="0" y="0"/>
                    </a:moveTo>
                    <a:lnTo>
                      <a:pt x="1361318" y="0"/>
                    </a:lnTo>
                    <a:lnTo>
                      <a:pt x="1361318" y="136915"/>
                    </a:lnTo>
                    <a:lnTo>
                      <a:pt x="0" y="136915"/>
                    </a:lnTo>
                    <a:close/>
                  </a:path>
                </a:pathLst>
              </a:custGeom>
              <a:solidFill>
                <a:srgbClr val="FEFEFE"/>
              </a:solidFill>
            </p:spPr>
            <p:txBody>
              <a:bodyPr/>
              <a:lstStyle/>
              <a:p>
                <a:pPr defTabSz="609630"/>
                <a:endParaRPr lang="fr-CA" sz="1200">
                  <a:solidFill>
                    <a:prstClr val="black"/>
                  </a:solidFill>
                  <a:latin typeface="Calibri"/>
                </a:endParaRPr>
              </a:p>
            </p:txBody>
          </p:sp>
          <p:sp>
            <p:nvSpPr>
              <p:cNvPr id="27" name="TextBox 27"/>
              <p:cNvSpPr txBox="1"/>
              <p:nvPr/>
            </p:nvSpPr>
            <p:spPr>
              <a:xfrm>
                <a:off x="0" y="-19050"/>
                <a:ext cx="1361318" cy="155965"/>
              </a:xfrm>
              <a:prstGeom prst="rect">
                <a:avLst/>
              </a:prstGeom>
            </p:spPr>
            <p:txBody>
              <a:bodyPr lIns="61279" tIns="61279" rIns="61279" bIns="61279" rtlCol="0" anchor="ctr"/>
              <a:lstStyle/>
              <a:p>
                <a:pPr algn="ctr" defTabSz="609630">
                  <a:lnSpc>
                    <a:spcPts val="1198"/>
                  </a:lnSpc>
                </a:pPr>
                <a:endParaRPr sz="1200">
                  <a:solidFill>
                    <a:prstClr val="black"/>
                  </a:solidFill>
                  <a:latin typeface="Calibri"/>
                </a:endParaRPr>
              </a:p>
            </p:txBody>
          </p:sp>
        </p:grpSp>
        <p:sp>
          <p:nvSpPr>
            <p:cNvPr id="28" name="TextBox 28"/>
            <p:cNvSpPr txBox="1"/>
            <p:nvPr/>
          </p:nvSpPr>
          <p:spPr>
            <a:xfrm>
              <a:off x="0" y="-16989"/>
              <a:ext cx="10193347" cy="2156490"/>
            </a:xfrm>
            <a:prstGeom prst="rect">
              <a:avLst/>
            </a:prstGeom>
          </p:spPr>
          <p:txBody>
            <a:bodyPr lIns="0" tIns="0" rIns="0" bIns="0" rtlCol="0" anchor="t">
              <a:spAutoFit/>
            </a:bodyPr>
            <a:lstStyle/>
            <a:p>
              <a:pPr algn="ctr" defTabSz="609630">
                <a:lnSpc>
                  <a:spcPts val="4353"/>
                </a:lnSpc>
              </a:pPr>
              <a:r>
                <a:rPr lang="en-US" sz="3109">
                  <a:solidFill>
                    <a:srgbClr val="00ADB8"/>
                  </a:solidFill>
                  <a:latin typeface="Brandon Grotesque 1"/>
                  <a:ea typeface="Brandon Grotesque 1"/>
                  <a:cs typeface="Brandon Grotesque 1"/>
                  <a:sym typeface="Brandon Grotesque 1"/>
                </a:rPr>
                <a:t>8 PRINCIPES DIRECTEURS</a:t>
              </a:r>
            </a:p>
          </p:txBody>
        </p:sp>
      </p:grpSp>
      <p:sp>
        <p:nvSpPr>
          <p:cNvPr id="29" name="Freeform 29"/>
          <p:cNvSpPr/>
          <p:nvPr/>
        </p:nvSpPr>
        <p:spPr>
          <a:xfrm>
            <a:off x="1070632" y="4435750"/>
            <a:ext cx="776079" cy="699441"/>
          </a:xfrm>
          <a:custGeom>
            <a:avLst/>
            <a:gdLst/>
            <a:ahLst/>
            <a:cxnLst/>
            <a:rect l="l" t="t" r="r" b="b"/>
            <a:pathLst>
              <a:path w="1164118" h="1049161">
                <a:moveTo>
                  <a:pt x="0" y="0"/>
                </a:moveTo>
                <a:lnTo>
                  <a:pt x="1164117" y="0"/>
                </a:lnTo>
                <a:lnTo>
                  <a:pt x="1164117" y="1049161"/>
                </a:lnTo>
                <a:lnTo>
                  <a:pt x="0" y="104916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defTabSz="609630"/>
            <a:endParaRPr lang="fr-CA" sz="1200">
              <a:solidFill>
                <a:prstClr val="black"/>
              </a:solidFill>
              <a:latin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16" title="Ecoles enracinées-2.jpg"/>
          <p:cNvPicPr preferRelativeResize="0"/>
          <p:nvPr/>
        </p:nvPicPr>
        <p:blipFill>
          <a:blip r:embed="rId3">
            <a:alphaModFix/>
          </a:blip>
          <a:stretch>
            <a:fillRect/>
          </a:stretch>
        </p:blipFill>
        <p:spPr>
          <a:xfrm>
            <a:off x="7823300" y="-12125"/>
            <a:ext cx="4368701" cy="2457408"/>
          </a:xfrm>
          <a:prstGeom prst="rect">
            <a:avLst/>
          </a:prstGeom>
          <a:noFill/>
          <a:ln>
            <a:noFill/>
          </a:ln>
        </p:spPr>
      </p:pic>
      <p:pic>
        <p:nvPicPr>
          <p:cNvPr id="126" name="Google Shape;126;p16" title="Ecoles enracinees ou paniers bio.jpg"/>
          <p:cNvPicPr preferRelativeResize="0"/>
          <p:nvPr/>
        </p:nvPicPr>
        <p:blipFill rotWithShape="1">
          <a:blip r:embed="rId4">
            <a:alphaModFix/>
          </a:blip>
          <a:srcRect t="3530" b="-3530"/>
          <a:stretch/>
        </p:blipFill>
        <p:spPr>
          <a:xfrm>
            <a:off x="7823300" y="4487001"/>
            <a:ext cx="4368686" cy="2457367"/>
          </a:xfrm>
          <a:prstGeom prst="rect">
            <a:avLst/>
          </a:prstGeom>
          <a:noFill/>
          <a:ln>
            <a:noFill/>
          </a:ln>
        </p:spPr>
      </p:pic>
      <p:pic>
        <p:nvPicPr>
          <p:cNvPr id="127" name="Google Shape;127;p16" title="AA-ÉCOLES ENRACINÉES-03_hannah-tasker-ZBkH8G4_yyE-unsplash.jpg"/>
          <p:cNvPicPr preferRelativeResize="0"/>
          <p:nvPr/>
        </p:nvPicPr>
        <p:blipFill rotWithShape="1">
          <a:blip r:embed="rId5">
            <a:alphaModFix/>
          </a:blip>
          <a:srcRect l="-137" t="12123" r="8529" b="-6757"/>
          <a:stretch/>
        </p:blipFill>
        <p:spPr>
          <a:xfrm>
            <a:off x="7823313" y="2138384"/>
            <a:ext cx="4368686" cy="2538410"/>
          </a:xfrm>
          <a:prstGeom prst="rect">
            <a:avLst/>
          </a:prstGeom>
          <a:noFill/>
          <a:ln>
            <a:noFill/>
          </a:ln>
        </p:spPr>
      </p:pic>
      <p:sp>
        <p:nvSpPr>
          <p:cNvPr id="128" name="Google Shape;128;p16"/>
          <p:cNvSpPr txBox="1"/>
          <p:nvPr/>
        </p:nvSpPr>
        <p:spPr>
          <a:xfrm>
            <a:off x="720000" y="848325"/>
            <a:ext cx="6661500" cy="630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rPr>
              <a:t>De nombreux partenaires</a:t>
            </a:r>
            <a:endParaRPr kumimoji="0"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endParaRPr>
          </a:p>
        </p:txBody>
      </p:sp>
      <p:pic>
        <p:nvPicPr>
          <p:cNvPr id="129" name="Google Shape;129;p16"/>
          <p:cNvPicPr preferRelativeResize="0"/>
          <p:nvPr/>
        </p:nvPicPr>
        <p:blipFill>
          <a:blip r:embed="rId6">
            <a:alphaModFix/>
          </a:blip>
          <a:stretch>
            <a:fillRect/>
          </a:stretch>
        </p:blipFill>
        <p:spPr>
          <a:xfrm>
            <a:off x="11134350" y="6057900"/>
            <a:ext cx="686185" cy="395300"/>
          </a:xfrm>
          <a:prstGeom prst="rect">
            <a:avLst/>
          </a:prstGeom>
          <a:noFill/>
          <a:ln>
            <a:noFill/>
          </a:ln>
        </p:spPr>
      </p:pic>
      <p:pic>
        <p:nvPicPr>
          <p:cNvPr id="130" name="Google Shape;130;p16"/>
          <p:cNvPicPr preferRelativeResize="0"/>
          <p:nvPr/>
        </p:nvPicPr>
        <p:blipFill>
          <a:blip r:embed="rId7">
            <a:alphaModFix/>
          </a:blip>
          <a:stretch>
            <a:fillRect/>
          </a:stretch>
        </p:blipFill>
        <p:spPr>
          <a:xfrm>
            <a:off x="11134353" y="6057900"/>
            <a:ext cx="686172" cy="395300"/>
          </a:xfrm>
          <a:prstGeom prst="rect">
            <a:avLst/>
          </a:prstGeom>
          <a:noFill/>
          <a:ln>
            <a:noFill/>
          </a:ln>
        </p:spPr>
      </p:pic>
      <p:pic>
        <p:nvPicPr>
          <p:cNvPr id="131" name="Google Shape;131;p16"/>
          <p:cNvPicPr preferRelativeResize="0"/>
          <p:nvPr/>
        </p:nvPicPr>
        <p:blipFill rotWithShape="1">
          <a:blip r:embed="rId8">
            <a:alphaModFix/>
          </a:blip>
          <a:srcRect r="43554"/>
          <a:stretch/>
        </p:blipFill>
        <p:spPr>
          <a:xfrm>
            <a:off x="1970200" y="1660538"/>
            <a:ext cx="3782698" cy="1396125"/>
          </a:xfrm>
          <a:prstGeom prst="rect">
            <a:avLst/>
          </a:prstGeom>
          <a:noFill/>
          <a:ln>
            <a:noFill/>
          </a:ln>
        </p:spPr>
      </p:pic>
      <p:pic>
        <p:nvPicPr>
          <p:cNvPr id="132" name="Google Shape;132;p16"/>
          <p:cNvPicPr preferRelativeResize="0"/>
          <p:nvPr/>
        </p:nvPicPr>
        <p:blipFill>
          <a:blip r:embed="rId9">
            <a:alphaModFix/>
          </a:blip>
          <a:stretch>
            <a:fillRect/>
          </a:stretch>
        </p:blipFill>
        <p:spPr>
          <a:xfrm>
            <a:off x="86099" y="5242966"/>
            <a:ext cx="7823299" cy="1629867"/>
          </a:xfrm>
          <a:prstGeom prst="rect">
            <a:avLst/>
          </a:prstGeom>
          <a:noFill/>
          <a:ln>
            <a:noFill/>
          </a:ln>
        </p:spPr>
      </p:pic>
      <p:sp>
        <p:nvSpPr>
          <p:cNvPr id="133" name="Google Shape;133;p16"/>
          <p:cNvSpPr txBox="1"/>
          <p:nvPr/>
        </p:nvSpPr>
        <p:spPr>
          <a:xfrm>
            <a:off x="121150" y="2991000"/>
            <a:ext cx="7480800" cy="23397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Le Conseil du système alimentaire montréalais, le Collectif québécois de la Coalition pour une saine alimentation scolaire, l’Association québécoise de la garde scolaire, l'Institut sur la nutrition et les aliments fonctionnels (INAF), La Tablée des Chefs, Le Lab 22, certains centres de services scolaires, le CIRAIG et Emissions Reduction Now </a:t>
            </a: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7"/>
          <p:cNvSpPr txBox="1"/>
          <p:nvPr/>
        </p:nvSpPr>
        <p:spPr>
          <a:xfrm>
            <a:off x="720000" y="1629808"/>
            <a:ext cx="6171000" cy="4833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Co-création de nouveaux menus de santé planétaires approuvés par les jeunes</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1219200" marR="0" lvl="1" indent="-431800" algn="l" defTabSz="914400" rtl="0" eaLnBrk="1" fontAlgn="auto" latinLnBrk="0" hangingPunct="1">
              <a:lnSpc>
                <a:spcPct val="100000"/>
              </a:lnSpc>
              <a:spcBef>
                <a:spcPts val="0"/>
              </a:spcBef>
              <a:spcAft>
                <a:spcPts val="0"/>
              </a:spcAft>
              <a:buClr>
                <a:srgbClr val="000000"/>
              </a:buClr>
              <a:buSzPts val="2000"/>
              <a:buFont typeface="Poppins Light"/>
              <a:buChar char="◆"/>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Chartes décisionnelles </a:t>
            </a: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1219200" marR="0" lvl="1" indent="-431800" algn="l" defTabSz="914400" rtl="0" eaLnBrk="1" fontAlgn="auto" latinLnBrk="0" hangingPunct="1">
              <a:lnSpc>
                <a:spcPct val="100000"/>
              </a:lnSpc>
              <a:spcBef>
                <a:spcPts val="0"/>
              </a:spcBef>
              <a:spcAft>
                <a:spcPts val="0"/>
              </a:spcAft>
              <a:buClr>
                <a:srgbClr val="000000"/>
              </a:buClr>
              <a:buSzPts val="2000"/>
              <a:buFont typeface="Poppins Light"/>
              <a:buChar char="◆"/>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Architecture des choix </a:t>
            </a: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1219200" marR="0" lvl="1" indent="-431800" algn="l" defTabSz="914400" rtl="0" eaLnBrk="1" fontAlgn="auto" latinLnBrk="0" hangingPunct="1">
              <a:lnSpc>
                <a:spcPct val="100000"/>
              </a:lnSpc>
              <a:spcBef>
                <a:spcPts val="0"/>
              </a:spcBef>
              <a:spcAft>
                <a:spcPts val="0"/>
              </a:spcAft>
              <a:buClr>
                <a:srgbClr val="000000"/>
              </a:buClr>
              <a:buSzPts val="2000"/>
              <a:buFont typeface="Poppins Light"/>
              <a:buChar char="◆"/>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Tests de goûts </a:t>
            </a: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1219200" marR="0" lvl="1" indent="-431800" algn="l" defTabSz="914400" rtl="0" eaLnBrk="1" fontAlgn="auto" latinLnBrk="0" hangingPunct="1">
              <a:lnSpc>
                <a:spcPct val="100000"/>
              </a:lnSpc>
              <a:spcBef>
                <a:spcPts val="0"/>
              </a:spcBef>
              <a:spcAft>
                <a:spcPts val="0"/>
              </a:spcAft>
              <a:buClr>
                <a:srgbClr val="000000"/>
              </a:buClr>
              <a:buSzPts val="2000"/>
              <a:buFont typeface="Poppins Light"/>
              <a:buChar char="◆"/>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Partage de recettes </a:t>
            </a: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1219200" marR="0" lvl="1" indent="-431800" algn="l" defTabSz="914400" rtl="0" eaLnBrk="1" fontAlgn="auto" latinLnBrk="0" hangingPunct="1">
              <a:lnSpc>
                <a:spcPct val="100000"/>
              </a:lnSpc>
              <a:spcBef>
                <a:spcPts val="0"/>
              </a:spcBef>
              <a:spcAft>
                <a:spcPts val="0"/>
              </a:spcAft>
              <a:buClr>
                <a:srgbClr val="000000"/>
              </a:buClr>
              <a:buSzPts val="2000"/>
              <a:buFont typeface="Poppins Light"/>
              <a:buChar char="◆"/>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Recommandations pour le PASUQ</a:t>
            </a: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Soutien et mise en relation les acteur(-trice)s de la chaîne d’approvisionnement </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1219200" marR="0" lvl="1" indent="-431800" algn="l" defTabSz="914400" rtl="0" eaLnBrk="1" fontAlgn="auto" latinLnBrk="0" hangingPunct="1">
              <a:lnSpc>
                <a:spcPct val="100000"/>
              </a:lnSpc>
              <a:spcBef>
                <a:spcPts val="0"/>
              </a:spcBef>
              <a:spcAft>
                <a:spcPts val="0"/>
              </a:spcAft>
              <a:buClr>
                <a:srgbClr val="000000"/>
              </a:buClr>
              <a:buSzPts val="2000"/>
              <a:buFont typeface="Poppins Light"/>
              <a:buChar char="◆"/>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Liste des aliments</a:t>
            </a: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1219200" marR="0" lvl="1" indent="-431800" algn="l" defTabSz="914400" rtl="0" eaLnBrk="1" fontAlgn="auto" latinLnBrk="0" hangingPunct="1">
              <a:lnSpc>
                <a:spcPct val="100000"/>
              </a:lnSpc>
              <a:spcBef>
                <a:spcPts val="0"/>
              </a:spcBef>
              <a:spcAft>
                <a:spcPts val="0"/>
              </a:spcAft>
              <a:buClr>
                <a:srgbClr val="000000"/>
              </a:buClr>
              <a:buSzPts val="2000"/>
              <a:buFont typeface="Poppins Light"/>
              <a:buChar char="◆"/>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Maillages et services-conseils</a:t>
            </a:r>
            <a:endParaRPr kumimoji="0" sz="2600" b="0" i="0" u="none" strike="noStrike" kern="0" cap="none" spc="0" normalizeH="0" baseline="0" noProof="0">
              <a:ln>
                <a:noFill/>
              </a:ln>
              <a:solidFill>
                <a:srgbClr val="000000"/>
              </a:solidFill>
              <a:effectLst/>
              <a:uLnTx/>
              <a:uFillTx/>
              <a:latin typeface="Poppins"/>
              <a:ea typeface="Poppins"/>
              <a:cs typeface="Poppins"/>
              <a:sym typeface="Poppins"/>
            </a:endParaRPr>
          </a:p>
        </p:txBody>
      </p:sp>
      <p:pic>
        <p:nvPicPr>
          <p:cNvPr id="139" name="Google Shape;139;p17"/>
          <p:cNvPicPr preferRelativeResize="0"/>
          <p:nvPr/>
        </p:nvPicPr>
        <p:blipFill>
          <a:blip r:embed="rId3">
            <a:alphaModFix/>
          </a:blip>
          <a:stretch>
            <a:fillRect/>
          </a:stretch>
        </p:blipFill>
        <p:spPr>
          <a:xfrm>
            <a:off x="11134350" y="6057900"/>
            <a:ext cx="686185" cy="395300"/>
          </a:xfrm>
          <a:prstGeom prst="rect">
            <a:avLst/>
          </a:prstGeom>
          <a:noFill/>
          <a:ln>
            <a:noFill/>
          </a:ln>
        </p:spPr>
      </p:pic>
      <p:sp>
        <p:nvSpPr>
          <p:cNvPr id="140" name="Google Shape;140;p17"/>
          <p:cNvSpPr txBox="1"/>
          <p:nvPr/>
        </p:nvSpPr>
        <p:spPr>
          <a:xfrm>
            <a:off x="720000" y="703053"/>
            <a:ext cx="4490400" cy="7233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rPr>
              <a:t>Volet 1</a:t>
            </a:r>
            <a:endParaRPr kumimoji="0"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endParaRPr>
          </a:p>
        </p:txBody>
      </p:sp>
      <p:pic>
        <p:nvPicPr>
          <p:cNvPr id="141" name="Google Shape;141;p17"/>
          <p:cNvPicPr preferRelativeResize="0"/>
          <p:nvPr/>
        </p:nvPicPr>
        <p:blipFill>
          <a:blip r:embed="rId4">
            <a:alphaModFix/>
          </a:blip>
          <a:stretch>
            <a:fillRect/>
          </a:stretch>
        </p:blipFill>
        <p:spPr>
          <a:xfrm>
            <a:off x="10628000" y="265375"/>
            <a:ext cx="1192535" cy="1192534"/>
          </a:xfrm>
          <a:prstGeom prst="rect">
            <a:avLst/>
          </a:prstGeom>
          <a:noFill/>
          <a:ln>
            <a:noFill/>
          </a:ln>
        </p:spPr>
      </p:pic>
      <p:pic>
        <p:nvPicPr>
          <p:cNvPr id="142" name="Google Shape;142;p17" title="Crêpes et pomme.jpg"/>
          <p:cNvPicPr preferRelativeResize="0"/>
          <p:nvPr/>
        </p:nvPicPr>
        <p:blipFill rotWithShape="1">
          <a:blip r:embed="rId5">
            <a:alphaModFix/>
          </a:blip>
          <a:srcRect l="7193" t="36924" r="6875"/>
          <a:stretch/>
        </p:blipFill>
        <p:spPr>
          <a:xfrm>
            <a:off x="7298879" y="2282875"/>
            <a:ext cx="4342500" cy="3187800"/>
          </a:xfrm>
          <a:prstGeom prst="roundRect">
            <a:avLst>
              <a:gd name="adj" fmla="val 16667"/>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8"/>
          <p:cNvSpPr txBox="1"/>
          <p:nvPr/>
        </p:nvSpPr>
        <p:spPr>
          <a:xfrm>
            <a:off x="720000" y="2018675"/>
            <a:ext cx="5719200" cy="3001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Rédaction de fiches pas à pas</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Création d’un parcours de mobilisation et de formation + boîte à outils pour : </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1219200" marR="0" lvl="1"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Les responsables des menus</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1219200" marR="0" lvl="1"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Les acteurs de la chaîne d’approvisionnement</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p:txBody>
      </p:sp>
      <p:pic>
        <p:nvPicPr>
          <p:cNvPr id="148" name="Google Shape;148;p18"/>
          <p:cNvPicPr preferRelativeResize="0"/>
          <p:nvPr/>
        </p:nvPicPr>
        <p:blipFill rotWithShape="1">
          <a:blip r:embed="rId3">
            <a:alphaModFix/>
          </a:blip>
          <a:srcRect/>
          <a:stretch/>
        </p:blipFill>
        <p:spPr>
          <a:xfrm>
            <a:off x="7053942" y="2152965"/>
            <a:ext cx="4490400" cy="2993700"/>
          </a:xfrm>
          <a:prstGeom prst="roundRect">
            <a:avLst>
              <a:gd name="adj" fmla="val 4292"/>
            </a:avLst>
          </a:prstGeom>
          <a:noFill/>
          <a:ln>
            <a:noFill/>
          </a:ln>
        </p:spPr>
      </p:pic>
      <p:pic>
        <p:nvPicPr>
          <p:cNvPr id="149" name="Google Shape;149;p18"/>
          <p:cNvPicPr preferRelativeResize="0"/>
          <p:nvPr/>
        </p:nvPicPr>
        <p:blipFill>
          <a:blip r:embed="rId4">
            <a:alphaModFix/>
          </a:blip>
          <a:stretch>
            <a:fillRect/>
          </a:stretch>
        </p:blipFill>
        <p:spPr>
          <a:xfrm>
            <a:off x="11134350" y="6057900"/>
            <a:ext cx="686185" cy="395300"/>
          </a:xfrm>
          <a:prstGeom prst="rect">
            <a:avLst/>
          </a:prstGeom>
          <a:noFill/>
          <a:ln>
            <a:noFill/>
          </a:ln>
        </p:spPr>
      </p:pic>
      <p:sp>
        <p:nvSpPr>
          <p:cNvPr id="150" name="Google Shape;150;p18"/>
          <p:cNvSpPr txBox="1"/>
          <p:nvPr/>
        </p:nvSpPr>
        <p:spPr>
          <a:xfrm>
            <a:off x="720000" y="1071525"/>
            <a:ext cx="4490400" cy="7233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rPr>
              <a:t>Volet 2</a:t>
            </a:r>
            <a:endParaRPr kumimoji="0"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endParaRPr>
          </a:p>
        </p:txBody>
      </p:sp>
      <p:pic>
        <p:nvPicPr>
          <p:cNvPr id="151" name="Google Shape;151;p18"/>
          <p:cNvPicPr preferRelativeResize="0"/>
          <p:nvPr/>
        </p:nvPicPr>
        <p:blipFill>
          <a:blip r:embed="rId5">
            <a:alphaModFix/>
          </a:blip>
          <a:stretch>
            <a:fillRect/>
          </a:stretch>
        </p:blipFill>
        <p:spPr>
          <a:xfrm>
            <a:off x="10627982" y="265363"/>
            <a:ext cx="1192535" cy="119253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9"/>
          <p:cNvSpPr txBox="1"/>
          <p:nvPr/>
        </p:nvSpPr>
        <p:spPr>
          <a:xfrm>
            <a:off x="720000" y="2018675"/>
            <a:ext cx="5623800" cy="2031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Création d’activités éducatives</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 </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Lancement d’un concours </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p:txBody>
      </p:sp>
      <p:pic>
        <p:nvPicPr>
          <p:cNvPr id="157" name="Google Shape;157;p19"/>
          <p:cNvPicPr preferRelativeResize="0"/>
          <p:nvPr/>
        </p:nvPicPr>
        <p:blipFill>
          <a:blip r:embed="rId3">
            <a:alphaModFix/>
          </a:blip>
          <a:stretch>
            <a:fillRect/>
          </a:stretch>
        </p:blipFill>
        <p:spPr>
          <a:xfrm>
            <a:off x="11134350" y="6057900"/>
            <a:ext cx="686185" cy="395300"/>
          </a:xfrm>
          <a:prstGeom prst="rect">
            <a:avLst/>
          </a:prstGeom>
          <a:noFill/>
          <a:ln>
            <a:noFill/>
          </a:ln>
        </p:spPr>
      </p:pic>
      <p:sp>
        <p:nvSpPr>
          <p:cNvPr id="158" name="Google Shape;158;p19"/>
          <p:cNvSpPr txBox="1"/>
          <p:nvPr/>
        </p:nvSpPr>
        <p:spPr>
          <a:xfrm>
            <a:off x="720000" y="1071525"/>
            <a:ext cx="4490400" cy="7233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rPr>
              <a:t>Volet 3</a:t>
            </a:r>
            <a:endParaRPr kumimoji="0"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endParaRPr>
          </a:p>
        </p:txBody>
      </p:sp>
      <p:pic>
        <p:nvPicPr>
          <p:cNvPr id="159" name="Google Shape;159;p19"/>
          <p:cNvPicPr preferRelativeResize="0"/>
          <p:nvPr/>
        </p:nvPicPr>
        <p:blipFill>
          <a:blip r:embed="rId4">
            <a:alphaModFix/>
          </a:blip>
          <a:stretch>
            <a:fillRect/>
          </a:stretch>
        </p:blipFill>
        <p:spPr>
          <a:xfrm>
            <a:off x="10628035" y="305963"/>
            <a:ext cx="1192500" cy="1192500"/>
          </a:xfrm>
          <a:prstGeom prst="rect">
            <a:avLst/>
          </a:prstGeom>
          <a:noFill/>
          <a:ln>
            <a:noFill/>
          </a:ln>
        </p:spPr>
      </p:pic>
      <p:pic>
        <p:nvPicPr>
          <p:cNvPr id="160" name="Google Shape;160;p19"/>
          <p:cNvPicPr preferRelativeResize="0"/>
          <p:nvPr/>
        </p:nvPicPr>
        <p:blipFill rotWithShape="1">
          <a:blip r:embed="rId5">
            <a:alphaModFix/>
          </a:blip>
          <a:srcRect r="2714"/>
          <a:stretch/>
        </p:blipFill>
        <p:spPr>
          <a:xfrm>
            <a:off x="7298606" y="2161125"/>
            <a:ext cx="4368600" cy="3193500"/>
          </a:xfrm>
          <a:prstGeom prst="roundRect">
            <a:avLst>
              <a:gd name="adj" fmla="val 16667"/>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20" title="H2A6095_juill.122024_@myriambariltessierr_WEB.jpg"/>
          <p:cNvPicPr preferRelativeResize="0"/>
          <p:nvPr/>
        </p:nvPicPr>
        <p:blipFill rotWithShape="1">
          <a:blip r:embed="rId3">
            <a:alphaModFix/>
          </a:blip>
          <a:srcRect/>
          <a:stretch/>
        </p:blipFill>
        <p:spPr>
          <a:xfrm>
            <a:off x="7606850" y="-12125"/>
            <a:ext cx="4585149" cy="6877851"/>
          </a:xfrm>
          <a:prstGeom prst="rect">
            <a:avLst/>
          </a:prstGeom>
          <a:noFill/>
          <a:ln>
            <a:noFill/>
          </a:ln>
        </p:spPr>
      </p:pic>
      <p:sp>
        <p:nvSpPr>
          <p:cNvPr id="166" name="Google Shape;166;p20"/>
          <p:cNvSpPr txBox="1"/>
          <p:nvPr/>
        </p:nvSpPr>
        <p:spPr>
          <a:xfrm>
            <a:off x="720000" y="2018675"/>
            <a:ext cx="5623800" cy="2355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Rédaction d’un rapport de bénéfices environnementaux</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Assez exhaustive avec </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25 indicateurs </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p:txBody>
      </p:sp>
      <p:sp>
        <p:nvSpPr>
          <p:cNvPr id="167" name="Google Shape;167;p20"/>
          <p:cNvSpPr txBox="1"/>
          <p:nvPr/>
        </p:nvSpPr>
        <p:spPr>
          <a:xfrm>
            <a:off x="720000" y="1071525"/>
            <a:ext cx="4490400" cy="7233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rPr>
              <a:t>Évaluation</a:t>
            </a:r>
            <a:endParaRPr kumimoji="0"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endParaRPr>
          </a:p>
        </p:txBody>
      </p:sp>
      <p:pic>
        <p:nvPicPr>
          <p:cNvPr id="168" name="Google Shape;168;p20"/>
          <p:cNvPicPr preferRelativeResize="0"/>
          <p:nvPr/>
        </p:nvPicPr>
        <p:blipFill>
          <a:blip r:embed="rId4">
            <a:alphaModFix/>
          </a:blip>
          <a:stretch>
            <a:fillRect/>
          </a:stretch>
        </p:blipFill>
        <p:spPr>
          <a:xfrm>
            <a:off x="11134353" y="6057900"/>
            <a:ext cx="686172" cy="395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1"/>
          <p:cNvSpPr txBox="1"/>
          <p:nvPr/>
        </p:nvSpPr>
        <p:spPr>
          <a:xfrm>
            <a:off x="720000" y="2018675"/>
            <a:ext cx="5623800" cy="2001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Poursuite de la campagne de sensibilisation grand public </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8150" algn="l" defTabSz="914400" rtl="0" eaLnBrk="1" fontAlgn="auto" latinLnBrk="0" hangingPunct="1">
              <a:lnSpc>
                <a:spcPct val="100000"/>
              </a:lnSpc>
              <a:spcBef>
                <a:spcPts val="0"/>
              </a:spcBef>
              <a:spcAft>
                <a:spcPts val="0"/>
              </a:spcAft>
              <a:buClr>
                <a:srgbClr val="000000"/>
              </a:buClr>
              <a:buSzPts val="2100"/>
              <a:buFont typeface="Poppins Light"/>
              <a:buChar char="➔"/>
              <a:tabLst/>
              <a:defRPr/>
            </a:pPr>
            <a:r>
              <a:rPr kumimoji="0" lang="fr-CA" sz="2100" b="0" i="0" u="none" strike="noStrike" kern="0" cap="none" spc="0" normalizeH="0" baseline="0" noProof="0">
                <a:ln>
                  <a:noFill/>
                </a:ln>
                <a:solidFill>
                  <a:srgbClr val="000000"/>
                </a:solidFill>
                <a:effectLst/>
                <a:uLnTx/>
                <a:uFillTx/>
                <a:latin typeface="Poppins Light"/>
                <a:ea typeface="Poppins Light"/>
                <a:cs typeface="Poppins Light"/>
                <a:sym typeface="Poppins Light"/>
              </a:rPr>
              <a:t>Production d’histoires inspirantes</a:t>
            </a:r>
            <a:endParaRPr kumimoji="0" sz="21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p:txBody>
      </p:sp>
      <p:sp>
        <p:nvSpPr>
          <p:cNvPr id="174" name="Google Shape;174;p21"/>
          <p:cNvSpPr txBox="1"/>
          <p:nvPr/>
        </p:nvSpPr>
        <p:spPr>
          <a:xfrm>
            <a:off x="720000" y="1071525"/>
            <a:ext cx="4490400" cy="7233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rPr>
              <a:t>Communications</a:t>
            </a:r>
            <a:endParaRPr kumimoji="0"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endParaRPr>
          </a:p>
        </p:txBody>
      </p:sp>
      <p:pic>
        <p:nvPicPr>
          <p:cNvPr id="175" name="Google Shape;175;p21"/>
          <p:cNvPicPr preferRelativeResize="0"/>
          <p:nvPr/>
        </p:nvPicPr>
        <p:blipFill rotWithShape="1">
          <a:blip r:embed="rId3">
            <a:alphaModFix/>
          </a:blip>
          <a:srcRect l="30522" r="25281"/>
          <a:stretch/>
        </p:blipFill>
        <p:spPr>
          <a:xfrm>
            <a:off x="7471567" y="-23600"/>
            <a:ext cx="4720433" cy="6858000"/>
          </a:xfrm>
          <a:prstGeom prst="rect">
            <a:avLst/>
          </a:prstGeom>
          <a:noFill/>
          <a:ln>
            <a:noFill/>
          </a:ln>
        </p:spPr>
      </p:pic>
      <p:pic>
        <p:nvPicPr>
          <p:cNvPr id="176" name="Google Shape;176;p21"/>
          <p:cNvPicPr preferRelativeResize="0"/>
          <p:nvPr/>
        </p:nvPicPr>
        <p:blipFill>
          <a:blip r:embed="rId4">
            <a:alphaModFix/>
          </a:blip>
          <a:stretch>
            <a:fillRect/>
          </a:stretch>
        </p:blipFill>
        <p:spPr>
          <a:xfrm>
            <a:off x="11134353" y="6057900"/>
            <a:ext cx="686172" cy="3953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2"/>
          <p:cNvSpPr txBox="1"/>
          <p:nvPr/>
        </p:nvSpPr>
        <p:spPr>
          <a:xfrm>
            <a:off x="720000" y="2018675"/>
            <a:ext cx="5623800" cy="3170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1800" algn="l" defTabSz="914400" rtl="0" eaLnBrk="1" fontAlgn="auto" latinLnBrk="0" hangingPunct="1">
              <a:lnSpc>
                <a:spcPct val="100000"/>
              </a:lnSpc>
              <a:spcBef>
                <a:spcPts val="0"/>
              </a:spcBef>
              <a:spcAft>
                <a:spcPts val="0"/>
              </a:spcAft>
              <a:buClr>
                <a:srgbClr val="000000"/>
              </a:buClr>
              <a:buSzPts val="2000"/>
              <a:buFont typeface="Poppins Light"/>
              <a:buChar char="➔"/>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Intégration d’une charte avec des critères nutritionnels et socio écologiques </a:t>
            </a: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1800" algn="l" defTabSz="914400" rtl="0" eaLnBrk="1" fontAlgn="auto" latinLnBrk="0" hangingPunct="1">
              <a:lnSpc>
                <a:spcPct val="100000"/>
              </a:lnSpc>
              <a:spcBef>
                <a:spcPts val="0"/>
              </a:spcBef>
              <a:spcAft>
                <a:spcPts val="0"/>
              </a:spcAft>
              <a:buClr>
                <a:srgbClr val="000000"/>
              </a:buClr>
              <a:buSzPts val="2000"/>
              <a:buFont typeface="Poppins Light"/>
              <a:buChar char="➔"/>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Ajout de grains entiers dans les menus du Club</a:t>
            </a: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a:p>
            <a:pPr marL="609600" marR="0" lvl="0" indent="-431800" algn="l" defTabSz="914400" rtl="0" eaLnBrk="1" fontAlgn="auto" latinLnBrk="0" hangingPunct="1">
              <a:lnSpc>
                <a:spcPct val="100000"/>
              </a:lnSpc>
              <a:spcBef>
                <a:spcPts val="0"/>
              </a:spcBef>
              <a:spcAft>
                <a:spcPts val="0"/>
              </a:spcAft>
              <a:buClr>
                <a:srgbClr val="000000"/>
              </a:buClr>
              <a:buSzPts val="2000"/>
              <a:buFont typeface="Poppins Light"/>
              <a:buChar char="➔"/>
              <a:tabLst/>
              <a:defRPr/>
            </a:pPr>
            <a:r>
              <a:rPr kumimoji="0" lang="fr-CA" sz="2000" b="0" i="0" u="none" strike="noStrike" kern="0" cap="none" spc="0" normalizeH="0" baseline="0" noProof="0">
                <a:ln>
                  <a:noFill/>
                </a:ln>
                <a:solidFill>
                  <a:srgbClr val="000000"/>
                </a:solidFill>
                <a:effectLst/>
                <a:uLnTx/>
                <a:uFillTx/>
                <a:latin typeface="Poppins Light"/>
                <a:ea typeface="Poppins Light"/>
                <a:cs typeface="Poppins Light"/>
                <a:sym typeface="Poppins Light"/>
              </a:rPr>
              <a:t>Végétalisation des plats dans certaines écoles à Montréal</a:t>
            </a:r>
            <a:endParaRPr kumimoji="0" sz="2000" b="0" i="0" u="none" strike="noStrike" kern="0" cap="none" spc="0" normalizeH="0" baseline="0" noProof="0">
              <a:ln>
                <a:noFill/>
              </a:ln>
              <a:solidFill>
                <a:srgbClr val="000000"/>
              </a:solidFill>
              <a:effectLst/>
              <a:uLnTx/>
              <a:uFillTx/>
              <a:latin typeface="Poppins Light"/>
              <a:ea typeface="Poppins Light"/>
              <a:cs typeface="Poppins Light"/>
              <a:sym typeface="Poppins Light"/>
            </a:endParaRPr>
          </a:p>
        </p:txBody>
      </p:sp>
      <p:sp>
        <p:nvSpPr>
          <p:cNvPr id="182" name="Google Shape;182;p22"/>
          <p:cNvSpPr txBox="1"/>
          <p:nvPr/>
        </p:nvSpPr>
        <p:spPr>
          <a:xfrm>
            <a:off x="720000" y="1071525"/>
            <a:ext cx="4490400" cy="7233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A"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rPr>
              <a:t>Jusqu’à présent</a:t>
            </a:r>
            <a:endParaRPr kumimoji="0" sz="3500" b="0" i="0" u="none" strike="noStrike" kern="0" cap="none" spc="0" normalizeH="0" baseline="0" noProof="0">
              <a:ln>
                <a:noFill/>
              </a:ln>
              <a:solidFill>
                <a:srgbClr val="000000"/>
              </a:solidFill>
              <a:effectLst/>
              <a:uLnTx/>
              <a:uFillTx/>
              <a:latin typeface="Poppins Medium"/>
              <a:ea typeface="Poppins Medium"/>
              <a:cs typeface="Poppins Medium"/>
              <a:sym typeface="Poppins Medium"/>
            </a:endParaRPr>
          </a:p>
        </p:txBody>
      </p:sp>
      <p:pic>
        <p:nvPicPr>
          <p:cNvPr id="183" name="Google Shape;183;p22" title="H2A5206_juill.082024_@myriambariltessierr_WEB (1).jpg"/>
          <p:cNvPicPr preferRelativeResize="0"/>
          <p:nvPr/>
        </p:nvPicPr>
        <p:blipFill>
          <a:blip r:embed="rId3">
            <a:alphaModFix/>
          </a:blip>
          <a:stretch>
            <a:fillRect/>
          </a:stretch>
        </p:blipFill>
        <p:spPr>
          <a:xfrm>
            <a:off x="7620000" y="-12125"/>
            <a:ext cx="4571999" cy="6858002"/>
          </a:xfrm>
          <a:prstGeom prst="rect">
            <a:avLst/>
          </a:prstGeom>
          <a:noFill/>
          <a:ln>
            <a:noFill/>
          </a:ln>
        </p:spPr>
      </p:pic>
      <p:pic>
        <p:nvPicPr>
          <p:cNvPr id="184" name="Google Shape;184;p22"/>
          <p:cNvPicPr preferRelativeResize="0"/>
          <p:nvPr/>
        </p:nvPicPr>
        <p:blipFill>
          <a:blip r:embed="rId4">
            <a:alphaModFix/>
          </a:blip>
          <a:stretch>
            <a:fillRect/>
          </a:stretch>
        </p:blipFill>
        <p:spPr>
          <a:xfrm>
            <a:off x="11134353" y="6057900"/>
            <a:ext cx="686172" cy="3953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D309D9D-ED4C-4528-97C6-FC6A4D6F2622}"/>
              </a:ext>
            </a:extLst>
          </p:cNvPr>
          <p:cNvSpPr txBox="1"/>
          <p:nvPr/>
        </p:nvSpPr>
        <p:spPr>
          <a:xfrm>
            <a:off x="2910380" y="2938797"/>
            <a:ext cx="6152377" cy="2585323"/>
          </a:xfrm>
          <a:prstGeom prst="rect">
            <a:avLst/>
          </a:prstGeom>
          <a:solidFill>
            <a:schemeClr val="bg1">
              <a:alpha val="77000"/>
            </a:schemeClr>
          </a:solidFill>
        </p:spPr>
        <p:txBody>
          <a:bodyPr wrap="square" rtlCol="0">
            <a:spAutoFit/>
          </a:bodyPr>
          <a:lstStyle/>
          <a:p>
            <a:pPr algn="ctr"/>
            <a:r>
              <a:rPr lang="fr-CA" sz="3600" b="1" dirty="0">
                <a:effectLst>
                  <a:outerShdw blurRad="38100" dist="38100" dir="2700000" algn="tl">
                    <a:srgbClr val="000000">
                      <a:alpha val="43137"/>
                    </a:srgbClr>
                  </a:outerShdw>
                </a:effectLst>
              </a:rPr>
              <a:t>Merci pour votre attention! </a:t>
            </a:r>
          </a:p>
          <a:p>
            <a:pPr algn="ctr"/>
            <a:endParaRPr lang="fr-CA" dirty="0"/>
          </a:p>
          <a:p>
            <a:pPr algn="ctr"/>
            <a:r>
              <a:rPr lang="fr-CA" dirty="0"/>
              <a:t>Plus d’informations sur :</a:t>
            </a:r>
          </a:p>
          <a:p>
            <a:pPr algn="ctr"/>
            <a:r>
              <a:rPr lang="fr-CA" b="1" dirty="0"/>
              <a:t>La coalition</a:t>
            </a:r>
          </a:p>
          <a:p>
            <a:pPr algn="ctr"/>
            <a:r>
              <a:rPr lang="fr-CA" dirty="0">
                <a:hlinkClick r:id="rId2"/>
              </a:rPr>
              <a:t>https://www.sainealimentationscolaire.ca/</a:t>
            </a:r>
            <a:endParaRPr lang="fr-CA" dirty="0"/>
          </a:p>
          <a:p>
            <a:pPr algn="ctr"/>
            <a:r>
              <a:rPr lang="fr-CA" b="1" dirty="0"/>
              <a:t>Le Conseil SAM </a:t>
            </a:r>
          </a:p>
          <a:p>
            <a:pPr algn="ctr"/>
            <a:r>
              <a:rPr lang="fr-CA" dirty="0">
                <a:hlinkClick r:id="rId3"/>
              </a:rPr>
              <a:t>https://www.montrealmetropoleensante.ca/a-propos/csam/</a:t>
            </a:r>
            <a:endParaRPr lang="fr-CA" dirty="0"/>
          </a:p>
          <a:p>
            <a:pPr algn="ctr"/>
            <a:endParaRPr lang="fr-CA" dirty="0"/>
          </a:p>
        </p:txBody>
      </p:sp>
      <p:pic>
        <p:nvPicPr>
          <p:cNvPr id="4" name="Image 3">
            <a:extLst>
              <a:ext uri="{FF2B5EF4-FFF2-40B4-BE49-F238E27FC236}">
                <a16:creationId xmlns:a16="http://schemas.microsoft.com/office/drawing/2014/main" id="{D9C2E512-0912-444C-8EC2-7F4EA3172441}"/>
              </a:ext>
            </a:extLst>
          </p:cNvPr>
          <p:cNvPicPr>
            <a:picLocks noChangeAspect="1"/>
          </p:cNvPicPr>
          <p:nvPr/>
        </p:nvPicPr>
        <p:blipFill>
          <a:blip r:embed="rId4"/>
          <a:stretch>
            <a:fillRect/>
          </a:stretch>
        </p:blipFill>
        <p:spPr>
          <a:xfrm>
            <a:off x="0" y="-126999"/>
            <a:ext cx="3365079" cy="3161905"/>
          </a:xfrm>
          <a:prstGeom prst="rect">
            <a:avLst/>
          </a:prstGeom>
        </p:spPr>
      </p:pic>
      <p:pic>
        <p:nvPicPr>
          <p:cNvPr id="9" name="Image 8">
            <a:extLst>
              <a:ext uri="{FF2B5EF4-FFF2-40B4-BE49-F238E27FC236}">
                <a16:creationId xmlns:a16="http://schemas.microsoft.com/office/drawing/2014/main" id="{AC143BF5-65A0-482F-AAC7-A936EC5F4213}"/>
              </a:ext>
            </a:extLst>
          </p:cNvPr>
          <p:cNvPicPr>
            <a:picLocks noChangeAspect="1"/>
          </p:cNvPicPr>
          <p:nvPr/>
        </p:nvPicPr>
        <p:blipFill>
          <a:blip r:embed="rId5">
            <a:clrChange>
              <a:clrFrom>
                <a:srgbClr val="FFFFFF"/>
              </a:clrFrom>
              <a:clrTo>
                <a:srgbClr val="FFFFFF">
                  <a:alpha val="0"/>
                </a:srgbClr>
              </a:clrTo>
            </a:clrChange>
          </a:blip>
          <a:srcRect l="-10548" r="10548"/>
          <a:stretch>
            <a:fillRect/>
          </a:stretch>
        </p:blipFill>
        <p:spPr>
          <a:xfrm>
            <a:off x="8482286" y="236774"/>
            <a:ext cx="3523446" cy="1345567"/>
          </a:xfrm>
          <a:prstGeom prst="rect">
            <a:avLst/>
          </a:prstGeom>
        </p:spPr>
      </p:pic>
      <p:sp>
        <p:nvSpPr>
          <p:cNvPr id="3" name="Freeform 5">
            <a:extLst>
              <a:ext uri="{FF2B5EF4-FFF2-40B4-BE49-F238E27FC236}">
                <a16:creationId xmlns:a16="http://schemas.microsoft.com/office/drawing/2014/main" id="{21852140-BFB1-275E-6489-8B33372601FA}"/>
              </a:ext>
            </a:extLst>
          </p:cNvPr>
          <p:cNvSpPr/>
          <p:nvPr/>
        </p:nvSpPr>
        <p:spPr>
          <a:xfrm>
            <a:off x="3290001" y="0"/>
            <a:ext cx="5536922" cy="1872900"/>
          </a:xfrm>
          <a:custGeom>
            <a:avLst/>
            <a:gdLst/>
            <a:ahLst/>
            <a:cxnLst/>
            <a:rect l="l" t="t" r="r" b="b"/>
            <a:pathLst>
              <a:path w="5166956" h="1417325">
                <a:moveTo>
                  <a:pt x="0" y="0"/>
                </a:moveTo>
                <a:lnTo>
                  <a:pt x="5166956" y="0"/>
                </a:lnTo>
                <a:lnTo>
                  <a:pt x="5166956" y="1417325"/>
                </a:lnTo>
                <a:lnTo>
                  <a:pt x="0" y="1417325"/>
                </a:lnTo>
                <a:lnTo>
                  <a:pt x="0" y="0"/>
                </a:lnTo>
                <a:close/>
              </a:path>
            </a:pathLst>
          </a:custGeom>
          <a:blipFill>
            <a:blip r:embed="rId6"/>
            <a:stretch>
              <a:fillRect/>
            </a:stretch>
          </a:blipFill>
        </p:spPr>
        <p:txBody>
          <a:bodyPr/>
          <a:lstStyle/>
          <a:p>
            <a:endParaRPr lang="fr-CA"/>
          </a:p>
        </p:txBody>
      </p:sp>
    </p:spTree>
    <p:extLst>
      <p:ext uri="{BB962C8B-B14F-4D97-AF65-F5344CB8AC3E}">
        <p14:creationId xmlns:p14="http://schemas.microsoft.com/office/powerpoint/2010/main" val="3033582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CB1A"/>
        </a:solidFill>
        <a:effectLst/>
      </p:bgPr>
    </p:bg>
    <p:spTree>
      <p:nvGrpSpPr>
        <p:cNvPr id="1" name=""/>
        <p:cNvGrpSpPr/>
        <p:nvPr/>
      </p:nvGrpSpPr>
      <p:grpSpPr>
        <a:xfrm>
          <a:off x="0" y="0"/>
          <a:ext cx="0" cy="0"/>
          <a:chOff x="0" y="0"/>
          <a:chExt cx="0" cy="0"/>
        </a:xfrm>
      </p:grpSpPr>
      <p:grpSp>
        <p:nvGrpSpPr>
          <p:cNvPr id="2" name="Group 2"/>
          <p:cNvGrpSpPr/>
          <p:nvPr/>
        </p:nvGrpSpPr>
        <p:grpSpPr>
          <a:xfrm>
            <a:off x="0" y="5794898"/>
            <a:ext cx="12192000" cy="1063102"/>
            <a:chOff x="0" y="0"/>
            <a:chExt cx="6020741" cy="524989"/>
          </a:xfrm>
        </p:grpSpPr>
        <p:sp>
          <p:nvSpPr>
            <p:cNvPr id="3" name="Freeform 3"/>
            <p:cNvSpPr/>
            <p:nvPr/>
          </p:nvSpPr>
          <p:spPr>
            <a:xfrm>
              <a:off x="0" y="0"/>
              <a:ext cx="6020741" cy="524989"/>
            </a:xfrm>
            <a:custGeom>
              <a:avLst/>
              <a:gdLst/>
              <a:ahLst/>
              <a:cxnLst/>
              <a:rect l="l" t="t" r="r" b="b"/>
              <a:pathLst>
                <a:path w="6020741" h="524989">
                  <a:moveTo>
                    <a:pt x="0" y="0"/>
                  </a:moveTo>
                  <a:lnTo>
                    <a:pt x="6020741" y="0"/>
                  </a:lnTo>
                  <a:lnTo>
                    <a:pt x="6020741" y="524989"/>
                  </a:lnTo>
                  <a:lnTo>
                    <a:pt x="0" y="524989"/>
                  </a:lnTo>
                  <a:close/>
                </a:path>
              </a:pathLst>
            </a:custGeom>
            <a:solidFill>
              <a:srgbClr val="FFFFFF"/>
            </a:solidFill>
          </p:spPr>
          <p:txBody>
            <a:bodyPr/>
            <a:lstStyle/>
            <a:p>
              <a:pPr defTabSz="609630"/>
              <a:endParaRPr lang="fr-CA" sz="1200">
                <a:solidFill>
                  <a:prstClr val="black"/>
                </a:solidFill>
                <a:latin typeface="Calibri"/>
              </a:endParaRPr>
            </a:p>
          </p:txBody>
        </p:sp>
        <p:sp>
          <p:nvSpPr>
            <p:cNvPr id="4" name="TextBox 4"/>
            <p:cNvSpPr txBox="1"/>
            <p:nvPr/>
          </p:nvSpPr>
          <p:spPr>
            <a:xfrm>
              <a:off x="0" y="-38100"/>
              <a:ext cx="6020741" cy="563089"/>
            </a:xfrm>
            <a:prstGeom prst="rect">
              <a:avLst/>
            </a:prstGeom>
          </p:spPr>
          <p:txBody>
            <a:bodyPr lIns="24384" tIns="24384" rIns="24384" bIns="24384" rtlCol="0" anchor="ctr"/>
            <a:lstStyle/>
            <a:p>
              <a:pPr algn="ctr" defTabSz="609630">
                <a:lnSpc>
                  <a:spcPts val="1478"/>
                </a:lnSpc>
              </a:pPr>
              <a:endParaRPr sz="1200">
                <a:solidFill>
                  <a:prstClr val="black"/>
                </a:solidFill>
                <a:latin typeface="Calibri"/>
              </a:endParaRPr>
            </a:p>
          </p:txBody>
        </p:sp>
      </p:grpSp>
      <p:sp>
        <p:nvSpPr>
          <p:cNvPr id="5" name="Freeform 5"/>
          <p:cNvSpPr/>
          <p:nvPr/>
        </p:nvSpPr>
        <p:spPr>
          <a:xfrm>
            <a:off x="4373682" y="5854008"/>
            <a:ext cx="3444637" cy="944883"/>
          </a:xfrm>
          <a:custGeom>
            <a:avLst/>
            <a:gdLst/>
            <a:ahLst/>
            <a:cxnLst/>
            <a:rect l="l" t="t" r="r" b="b"/>
            <a:pathLst>
              <a:path w="5166956" h="1417325">
                <a:moveTo>
                  <a:pt x="0" y="0"/>
                </a:moveTo>
                <a:lnTo>
                  <a:pt x="5166956" y="0"/>
                </a:lnTo>
                <a:lnTo>
                  <a:pt x="5166956" y="1417325"/>
                </a:lnTo>
                <a:lnTo>
                  <a:pt x="0" y="1417325"/>
                </a:lnTo>
                <a:lnTo>
                  <a:pt x="0" y="0"/>
                </a:lnTo>
                <a:close/>
              </a:path>
            </a:pathLst>
          </a:custGeom>
          <a:blipFill>
            <a:blip r:embed="rId3"/>
            <a:stretch>
              <a:fillRect/>
            </a:stretch>
          </a:blipFill>
        </p:spPr>
        <p:txBody>
          <a:bodyPr/>
          <a:lstStyle/>
          <a:p>
            <a:pPr defTabSz="609630"/>
            <a:endParaRPr lang="fr-CA" sz="1200">
              <a:solidFill>
                <a:prstClr val="black"/>
              </a:solidFill>
              <a:latin typeface="Calibri"/>
            </a:endParaRPr>
          </a:p>
        </p:txBody>
      </p:sp>
      <p:sp>
        <p:nvSpPr>
          <p:cNvPr id="6" name="Freeform 6"/>
          <p:cNvSpPr/>
          <p:nvPr/>
        </p:nvSpPr>
        <p:spPr>
          <a:xfrm>
            <a:off x="1559871" y="2044666"/>
            <a:ext cx="8612183" cy="3221153"/>
          </a:xfrm>
          <a:custGeom>
            <a:avLst/>
            <a:gdLst/>
            <a:ahLst/>
            <a:cxnLst/>
            <a:rect l="l" t="t" r="r" b="b"/>
            <a:pathLst>
              <a:path w="12271294" h="4529806">
                <a:moveTo>
                  <a:pt x="0" y="0"/>
                </a:moveTo>
                <a:lnTo>
                  <a:pt x="12271294" y="0"/>
                </a:lnTo>
                <a:lnTo>
                  <a:pt x="12271294" y="4529805"/>
                </a:lnTo>
                <a:lnTo>
                  <a:pt x="0" y="4529805"/>
                </a:lnTo>
                <a:lnTo>
                  <a:pt x="0" y="0"/>
                </a:lnTo>
                <a:close/>
              </a:path>
            </a:pathLst>
          </a:custGeom>
          <a:blipFill>
            <a:blip>
              <a:extLst>
                <a:ext uri="{96DAC541-7B7A-43D3-8B79-37D633B846F1}">
                  <asvg:svgBlip xmlns:asvg="http://schemas.microsoft.com/office/drawing/2016/SVG/main" r:embed="rId4"/>
                </a:ext>
              </a:extLst>
            </a:blip>
            <a:stretch>
              <a:fillRect l="-52" r="-52"/>
            </a:stretch>
          </a:blipFill>
          <a:ln w="9525" cap="sq">
            <a:solidFill>
              <a:srgbClr val="FEFEFE"/>
            </a:solidFill>
            <a:prstDash val="sysDot"/>
            <a:miter/>
          </a:ln>
        </p:spPr>
        <p:txBody>
          <a:bodyPr/>
          <a:lstStyle/>
          <a:p>
            <a:pPr defTabSz="609630"/>
            <a:endParaRPr lang="fr-CA" sz="1200">
              <a:solidFill>
                <a:prstClr val="black"/>
              </a:solidFill>
              <a:latin typeface="Calibri"/>
            </a:endParaRPr>
          </a:p>
        </p:txBody>
      </p:sp>
      <p:sp>
        <p:nvSpPr>
          <p:cNvPr id="7" name="Freeform 7"/>
          <p:cNvSpPr/>
          <p:nvPr/>
        </p:nvSpPr>
        <p:spPr>
          <a:xfrm>
            <a:off x="8145495" y="217857"/>
            <a:ext cx="2040937" cy="1701631"/>
          </a:xfrm>
          <a:custGeom>
            <a:avLst/>
            <a:gdLst/>
            <a:ahLst/>
            <a:cxnLst/>
            <a:rect l="l" t="t" r="r" b="b"/>
            <a:pathLst>
              <a:path w="3061405" h="2552446">
                <a:moveTo>
                  <a:pt x="0" y="0"/>
                </a:moveTo>
                <a:lnTo>
                  <a:pt x="3061405" y="0"/>
                </a:lnTo>
                <a:lnTo>
                  <a:pt x="3061405" y="2552446"/>
                </a:lnTo>
                <a:lnTo>
                  <a:pt x="0" y="255244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CA" sz="1200">
              <a:solidFill>
                <a:prstClr val="black"/>
              </a:solidFill>
              <a:latin typeface="Calibri"/>
            </a:endParaRPr>
          </a:p>
        </p:txBody>
      </p:sp>
      <p:sp>
        <p:nvSpPr>
          <p:cNvPr id="8" name="TextBox 8"/>
          <p:cNvSpPr txBox="1"/>
          <p:nvPr/>
        </p:nvSpPr>
        <p:spPr>
          <a:xfrm>
            <a:off x="2119869" y="2041549"/>
            <a:ext cx="7941679" cy="2899640"/>
          </a:xfrm>
          <a:prstGeom prst="rect">
            <a:avLst/>
          </a:prstGeom>
        </p:spPr>
        <p:txBody>
          <a:bodyPr wrap="square" lIns="0" tIns="0" rIns="0" bIns="0" rtlCol="0" anchor="t">
            <a:spAutoFit/>
          </a:bodyPr>
          <a:lstStyle/>
          <a:p>
            <a:pPr algn="just" defTabSz="609630">
              <a:lnSpc>
                <a:spcPct val="150000"/>
              </a:lnSpc>
              <a:spcBef>
                <a:spcPct val="0"/>
              </a:spcBef>
            </a:pPr>
            <a:r>
              <a:rPr lang="en-US" sz="2133" dirty="0">
                <a:solidFill>
                  <a:srgbClr val="FEFEFE"/>
                </a:solidFill>
                <a:latin typeface="Roboto"/>
                <a:ea typeface="Roboto"/>
                <a:cs typeface="Roboto"/>
                <a:sym typeface="Roboto"/>
              </a:rPr>
              <a:t>Repas </a:t>
            </a:r>
            <a:r>
              <a:rPr lang="en-US" sz="2133" dirty="0" err="1">
                <a:solidFill>
                  <a:srgbClr val="FEFEFE"/>
                </a:solidFill>
                <a:latin typeface="Roboto"/>
                <a:ea typeface="Roboto"/>
                <a:cs typeface="Roboto"/>
                <a:sym typeface="Roboto"/>
              </a:rPr>
              <a:t>savoureux</a:t>
            </a:r>
            <a:r>
              <a:rPr lang="en-US" sz="2133" dirty="0">
                <a:solidFill>
                  <a:srgbClr val="FEFEFE"/>
                </a:solidFill>
                <a:latin typeface="Roboto"/>
                <a:ea typeface="Roboto"/>
                <a:cs typeface="Roboto"/>
                <a:sym typeface="Roboto"/>
              </a:rPr>
              <a:t> et </a:t>
            </a:r>
            <a:r>
              <a:rPr lang="en-US" sz="2133" dirty="0" err="1">
                <a:solidFill>
                  <a:srgbClr val="FEFEFE"/>
                </a:solidFill>
                <a:latin typeface="Roboto"/>
                <a:ea typeface="Roboto"/>
                <a:cs typeface="Roboto"/>
                <a:sym typeface="Roboto"/>
              </a:rPr>
              <a:t>nourrissants</a:t>
            </a:r>
          </a:p>
          <a:p>
            <a:pPr algn="just" defTabSz="609630">
              <a:lnSpc>
                <a:spcPct val="150000"/>
              </a:lnSpc>
              <a:spcBef>
                <a:spcPct val="0"/>
              </a:spcBef>
            </a:pPr>
            <a:r>
              <a:rPr lang="en-US" sz="2133" dirty="0" err="1">
                <a:solidFill>
                  <a:srgbClr val="FEFEFE"/>
                </a:solidFill>
                <a:latin typeface="Roboto"/>
                <a:ea typeface="Roboto"/>
                <a:cs typeface="Roboto"/>
                <a:sym typeface="Roboto"/>
              </a:rPr>
              <a:t>Culturellement</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inclusifs</a:t>
            </a:r>
            <a:endParaRPr lang="en-US" sz="2133" dirty="0" err="1">
              <a:solidFill>
                <a:srgbClr val="FEFEFE"/>
              </a:solidFill>
              <a:latin typeface="Roboto"/>
              <a:ea typeface="Roboto"/>
              <a:cs typeface="Roboto"/>
            </a:endParaRPr>
          </a:p>
          <a:p>
            <a:pPr algn="just" defTabSz="609630">
              <a:lnSpc>
                <a:spcPct val="150000"/>
              </a:lnSpc>
              <a:spcBef>
                <a:spcPct val="0"/>
              </a:spcBef>
            </a:pPr>
            <a:r>
              <a:rPr lang="en-US" sz="2133" dirty="0">
                <a:solidFill>
                  <a:srgbClr val="FEFEFE"/>
                </a:solidFill>
                <a:latin typeface="Roboto"/>
                <a:ea typeface="Roboto"/>
                <a:cs typeface="Roboto"/>
                <a:sym typeface="Roboto"/>
              </a:rPr>
              <a:t>Accent sur les </a:t>
            </a:r>
            <a:r>
              <a:rPr lang="en-US" sz="2133" dirty="0" err="1">
                <a:solidFill>
                  <a:srgbClr val="FEFEFE"/>
                </a:solidFill>
                <a:latin typeface="Roboto"/>
                <a:ea typeface="Roboto"/>
                <a:cs typeface="Roboto"/>
                <a:sym typeface="Roboto"/>
              </a:rPr>
              <a:t>légumes</a:t>
            </a:r>
            <a:r>
              <a:rPr lang="en-US" sz="2133" dirty="0">
                <a:solidFill>
                  <a:srgbClr val="FEFEFE"/>
                </a:solidFill>
                <a:latin typeface="Roboto"/>
                <a:ea typeface="Roboto"/>
                <a:cs typeface="Roboto"/>
                <a:sym typeface="Roboto"/>
              </a:rPr>
              <a:t> et les fruits</a:t>
            </a:r>
          </a:p>
          <a:p>
            <a:pPr algn="just" defTabSz="609630">
              <a:lnSpc>
                <a:spcPct val="150000"/>
              </a:lnSpc>
              <a:spcBef>
                <a:spcPct val="0"/>
              </a:spcBef>
            </a:pPr>
            <a:r>
              <a:rPr lang="en-US" sz="2133" dirty="0">
                <a:solidFill>
                  <a:srgbClr val="FEFEFE"/>
                </a:solidFill>
                <a:latin typeface="Roboto"/>
                <a:ea typeface="Roboto"/>
                <a:cs typeface="Roboto"/>
                <a:sym typeface="Roboto"/>
              </a:rPr>
              <a:t>Conformes au guide </a:t>
            </a:r>
            <a:r>
              <a:rPr lang="en-US" sz="2133" dirty="0" err="1">
                <a:solidFill>
                  <a:srgbClr val="FEFEFE"/>
                </a:solidFill>
                <a:latin typeface="Roboto"/>
                <a:ea typeface="Roboto"/>
                <a:cs typeface="Roboto"/>
                <a:sym typeface="Roboto"/>
              </a:rPr>
              <a:t>alimentaire</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canadien</a:t>
            </a:r>
            <a:endParaRPr lang="en-US" sz="2133" dirty="0">
              <a:solidFill>
                <a:srgbClr val="FEFEFE"/>
              </a:solidFill>
              <a:latin typeface="Roboto"/>
              <a:ea typeface="Roboto"/>
              <a:cs typeface="Roboto"/>
            </a:endParaRPr>
          </a:p>
          <a:p>
            <a:pPr algn="just" defTabSz="609630">
              <a:lnSpc>
                <a:spcPct val="150000"/>
              </a:lnSpc>
              <a:spcBef>
                <a:spcPct val="0"/>
              </a:spcBef>
            </a:pPr>
            <a:r>
              <a:rPr lang="en-US" sz="2133" dirty="0" err="1">
                <a:solidFill>
                  <a:srgbClr val="FEFEFE"/>
                </a:solidFill>
                <a:latin typeface="Roboto"/>
                <a:ea typeface="Roboto"/>
                <a:cs typeface="Roboto"/>
                <a:sym typeface="Roboto"/>
              </a:rPr>
              <a:t>Favorise</a:t>
            </a:r>
            <a:r>
              <a:rPr lang="en-US" sz="2133" dirty="0">
                <a:solidFill>
                  <a:srgbClr val="FEFEFE"/>
                </a:solidFill>
                <a:latin typeface="Roboto"/>
                <a:ea typeface="Roboto"/>
                <a:cs typeface="Roboto"/>
                <a:sym typeface="Roboto"/>
              </a:rPr>
              <a:t> un </a:t>
            </a:r>
            <a:r>
              <a:rPr lang="en-US" sz="2133" dirty="0" err="1">
                <a:solidFill>
                  <a:srgbClr val="FEFEFE"/>
                </a:solidFill>
                <a:latin typeface="Roboto"/>
                <a:ea typeface="Roboto"/>
                <a:cs typeface="Roboto"/>
                <a:sym typeface="Roboto"/>
              </a:rPr>
              <a:t>environnement</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alimentaire</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sain</a:t>
            </a:r>
            <a:endParaRPr lang="en-US" sz="2133" dirty="0">
              <a:solidFill>
                <a:srgbClr val="FEFEFE"/>
              </a:solidFill>
              <a:latin typeface="Roboto"/>
              <a:ea typeface="Roboto"/>
              <a:cs typeface="Roboto"/>
            </a:endParaRPr>
          </a:p>
          <a:p>
            <a:pPr algn="just" defTabSz="609630">
              <a:lnSpc>
                <a:spcPct val="150000"/>
              </a:lnSpc>
              <a:spcBef>
                <a:spcPct val="0"/>
              </a:spcBef>
            </a:pPr>
            <a:r>
              <a:rPr lang="en-US" sz="2133" dirty="0" err="1">
                <a:solidFill>
                  <a:srgbClr val="FEFEFE"/>
                </a:solidFill>
                <a:latin typeface="Roboto"/>
                <a:ea typeface="Roboto"/>
                <a:cs typeface="Roboto"/>
                <a:sym typeface="Roboto"/>
              </a:rPr>
              <a:t>Encouragent</a:t>
            </a:r>
            <a:r>
              <a:rPr lang="en-US" sz="2133" dirty="0">
                <a:solidFill>
                  <a:srgbClr val="FEFEFE"/>
                </a:solidFill>
                <a:latin typeface="Roboto"/>
                <a:ea typeface="Roboto"/>
                <a:cs typeface="Roboto"/>
                <a:sym typeface="Roboto"/>
              </a:rPr>
              <a:t> la santé </a:t>
            </a:r>
            <a:r>
              <a:rPr lang="en-US" sz="2133" dirty="0" err="1">
                <a:solidFill>
                  <a:srgbClr val="FEFEFE"/>
                </a:solidFill>
                <a:latin typeface="Roboto"/>
                <a:ea typeface="Roboto"/>
                <a:cs typeface="Roboto"/>
                <a:sym typeface="Roboto"/>
              </a:rPr>
              <a:t>mentale</a:t>
            </a:r>
            <a:r>
              <a:rPr lang="en-US" sz="2133" dirty="0">
                <a:solidFill>
                  <a:srgbClr val="FEFEFE"/>
                </a:solidFill>
                <a:latin typeface="Roboto"/>
                <a:ea typeface="Roboto"/>
                <a:cs typeface="Roboto"/>
                <a:sym typeface="Roboto"/>
              </a:rPr>
              <a:t> et le bien-</a:t>
            </a:r>
            <a:r>
              <a:rPr lang="en-US" sz="2133" dirty="0" err="1">
                <a:solidFill>
                  <a:srgbClr val="FEFEFE"/>
                </a:solidFill>
                <a:latin typeface="Roboto"/>
                <a:ea typeface="Roboto"/>
                <a:cs typeface="Roboto"/>
                <a:sym typeface="Roboto"/>
              </a:rPr>
              <a:t>être</a:t>
            </a:r>
            <a:endParaRPr lang="en-US" sz="2133" dirty="0">
              <a:solidFill>
                <a:srgbClr val="FEFEFE"/>
              </a:solidFill>
              <a:latin typeface="Roboto"/>
              <a:ea typeface="Roboto"/>
              <a:cs typeface="Roboto"/>
            </a:endParaRPr>
          </a:p>
        </p:txBody>
      </p:sp>
      <p:sp>
        <p:nvSpPr>
          <p:cNvPr id="9" name="TextBox 9"/>
          <p:cNvSpPr txBox="1"/>
          <p:nvPr/>
        </p:nvSpPr>
        <p:spPr>
          <a:xfrm>
            <a:off x="2005569" y="456718"/>
            <a:ext cx="3950051" cy="585225"/>
          </a:xfrm>
          <a:prstGeom prst="rect">
            <a:avLst/>
          </a:prstGeom>
        </p:spPr>
        <p:txBody>
          <a:bodyPr lIns="0" tIns="0" rIns="0" bIns="0" rtlCol="0" anchor="t">
            <a:spAutoFit/>
          </a:bodyPr>
          <a:lstStyle/>
          <a:p>
            <a:pPr defTabSz="609630">
              <a:lnSpc>
                <a:spcPts val="4861"/>
              </a:lnSpc>
            </a:pPr>
            <a:r>
              <a:rPr lang="en-US" sz="3467" b="1">
                <a:solidFill>
                  <a:srgbClr val="FFFFFF"/>
                </a:solidFill>
                <a:latin typeface="Brandon Grotesque 1 Bold"/>
                <a:sym typeface="Brandon Grotesque 1 Bold"/>
              </a:rPr>
              <a:t>PRINCIPE 1</a:t>
            </a:r>
            <a:endParaRPr lang="fr-FR" sz="1200">
              <a:solidFill>
                <a:prstClr val="black"/>
              </a:solidFill>
              <a:latin typeface="Calibri"/>
            </a:endParaRPr>
          </a:p>
        </p:txBody>
      </p:sp>
      <p:grpSp>
        <p:nvGrpSpPr>
          <p:cNvPr id="10" name="Group 10"/>
          <p:cNvGrpSpPr/>
          <p:nvPr/>
        </p:nvGrpSpPr>
        <p:grpSpPr>
          <a:xfrm>
            <a:off x="2005569" y="1391162"/>
            <a:ext cx="3714130" cy="1079911"/>
            <a:chOff x="0" y="-95249"/>
            <a:chExt cx="7428260" cy="2159822"/>
          </a:xfrm>
        </p:grpSpPr>
        <p:grpSp>
          <p:nvGrpSpPr>
            <p:cNvPr id="11" name="Group 11"/>
            <p:cNvGrpSpPr/>
            <p:nvPr/>
          </p:nvGrpSpPr>
          <p:grpSpPr>
            <a:xfrm>
              <a:off x="0" y="0"/>
              <a:ext cx="7428260" cy="900293"/>
              <a:chOff x="0" y="0"/>
              <a:chExt cx="1389760" cy="168437"/>
            </a:xfrm>
          </p:grpSpPr>
          <p:sp>
            <p:nvSpPr>
              <p:cNvPr id="12" name="Freeform 12"/>
              <p:cNvSpPr/>
              <p:nvPr/>
            </p:nvSpPr>
            <p:spPr>
              <a:xfrm>
                <a:off x="0" y="0"/>
                <a:ext cx="1389760" cy="168437"/>
              </a:xfrm>
              <a:custGeom>
                <a:avLst/>
                <a:gdLst/>
                <a:ahLst/>
                <a:cxnLst/>
                <a:rect l="l" t="t" r="r" b="b"/>
                <a:pathLst>
                  <a:path w="1389760" h="168437">
                    <a:moveTo>
                      <a:pt x="0" y="0"/>
                    </a:moveTo>
                    <a:lnTo>
                      <a:pt x="1389760" y="0"/>
                    </a:lnTo>
                    <a:lnTo>
                      <a:pt x="1389760" y="168437"/>
                    </a:lnTo>
                    <a:lnTo>
                      <a:pt x="0" y="168437"/>
                    </a:lnTo>
                    <a:close/>
                  </a:path>
                </a:pathLst>
              </a:custGeom>
              <a:solidFill>
                <a:srgbClr val="FFFFFF"/>
              </a:solidFill>
            </p:spPr>
            <p:txBody>
              <a:bodyPr/>
              <a:lstStyle/>
              <a:p>
                <a:pPr defTabSz="609630"/>
                <a:endParaRPr lang="fr-CA" sz="1200">
                  <a:solidFill>
                    <a:prstClr val="black"/>
                  </a:solidFill>
                  <a:latin typeface="Calibri"/>
                </a:endParaRPr>
              </a:p>
            </p:txBody>
          </p:sp>
          <p:sp>
            <p:nvSpPr>
              <p:cNvPr id="13" name="TextBox 13"/>
              <p:cNvSpPr txBox="1"/>
              <p:nvPr/>
            </p:nvSpPr>
            <p:spPr>
              <a:xfrm>
                <a:off x="0" y="-76200"/>
                <a:ext cx="1389760" cy="244637"/>
              </a:xfrm>
              <a:prstGeom prst="rect">
                <a:avLst/>
              </a:prstGeom>
            </p:spPr>
            <p:txBody>
              <a:bodyPr lIns="33867" tIns="33867" rIns="33867" bIns="33867" rtlCol="0" anchor="ctr"/>
              <a:lstStyle/>
              <a:p>
                <a:pPr algn="ctr" defTabSz="609630">
                  <a:lnSpc>
                    <a:spcPts val="2814"/>
                  </a:lnSpc>
                </a:pPr>
                <a:endParaRPr sz="1200">
                  <a:solidFill>
                    <a:prstClr val="black"/>
                  </a:solidFill>
                  <a:latin typeface="Calibri"/>
                </a:endParaRPr>
              </a:p>
            </p:txBody>
          </p:sp>
        </p:grpSp>
        <p:sp>
          <p:nvSpPr>
            <p:cNvPr id="14" name="TextBox 14"/>
            <p:cNvSpPr txBox="1"/>
            <p:nvPr/>
          </p:nvSpPr>
          <p:spPr>
            <a:xfrm>
              <a:off x="62476" y="-95249"/>
              <a:ext cx="7303312" cy="2159822"/>
            </a:xfrm>
            <a:prstGeom prst="rect">
              <a:avLst/>
            </a:prstGeom>
          </p:spPr>
          <p:txBody>
            <a:bodyPr lIns="0" tIns="0" rIns="0" bIns="0" rtlCol="0" anchor="t">
              <a:spAutoFit/>
            </a:bodyPr>
            <a:lstStyle/>
            <a:p>
              <a:pPr defTabSz="609630">
                <a:lnSpc>
                  <a:spcPts val="4434"/>
                </a:lnSpc>
              </a:pPr>
              <a:r>
                <a:rPr lang="en-US" sz="3167" b="1">
                  <a:solidFill>
                    <a:srgbClr val="E9CB1A"/>
                  </a:solidFill>
                  <a:latin typeface="Roboto Bold"/>
                  <a:ea typeface="Roboto Bold"/>
                  <a:cs typeface="Roboto Bold"/>
                  <a:sym typeface="Roboto Bold"/>
                </a:rPr>
                <a:t>AXÉ SUR LA SANTÉ</a:t>
              </a:r>
            </a:p>
          </p:txBody>
        </p:sp>
      </p:grpSp>
      <p:sp>
        <p:nvSpPr>
          <p:cNvPr id="15" name="TextBox 15"/>
          <p:cNvSpPr txBox="1"/>
          <p:nvPr/>
        </p:nvSpPr>
        <p:spPr>
          <a:xfrm>
            <a:off x="2005569" y="5448324"/>
            <a:ext cx="8180863" cy="327975"/>
          </a:xfrm>
          <a:prstGeom prst="rect">
            <a:avLst/>
          </a:prstGeom>
        </p:spPr>
        <p:txBody>
          <a:bodyPr lIns="0" tIns="0" rIns="0" bIns="0" rtlCol="0" anchor="t">
            <a:spAutoFit/>
          </a:bodyPr>
          <a:lstStyle/>
          <a:p>
            <a:pPr algn="ctr" defTabSz="609630">
              <a:lnSpc>
                <a:spcPts val="2814"/>
              </a:lnSpc>
            </a:pPr>
            <a:r>
              <a:rPr lang="en-US" sz="2010">
                <a:solidFill>
                  <a:srgbClr val="FFFFFF"/>
                </a:solidFill>
                <a:latin typeface="Brandon Grotesque 2"/>
                <a:ea typeface="Brandon Grotesque 2"/>
                <a:cs typeface="Brandon Grotesque 2"/>
                <a:sym typeface="Brandon Grotesque 2"/>
              </a:rPr>
              <a:t>Vers un programme d’alimentation scolaire sain et durable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2AFB9"/>
        </a:solidFill>
        <a:effectLst/>
      </p:bgPr>
    </p:bg>
    <p:spTree>
      <p:nvGrpSpPr>
        <p:cNvPr id="1" name=""/>
        <p:cNvGrpSpPr/>
        <p:nvPr/>
      </p:nvGrpSpPr>
      <p:grpSpPr>
        <a:xfrm>
          <a:off x="0" y="0"/>
          <a:ext cx="0" cy="0"/>
          <a:chOff x="0" y="0"/>
          <a:chExt cx="0" cy="0"/>
        </a:xfrm>
      </p:grpSpPr>
      <p:grpSp>
        <p:nvGrpSpPr>
          <p:cNvPr id="2" name="Group 2"/>
          <p:cNvGrpSpPr/>
          <p:nvPr/>
        </p:nvGrpSpPr>
        <p:grpSpPr>
          <a:xfrm>
            <a:off x="0" y="5794898"/>
            <a:ext cx="12192000" cy="1063102"/>
            <a:chOff x="0" y="0"/>
            <a:chExt cx="6020741" cy="524989"/>
          </a:xfrm>
        </p:grpSpPr>
        <p:sp>
          <p:nvSpPr>
            <p:cNvPr id="3" name="Freeform 3"/>
            <p:cNvSpPr/>
            <p:nvPr/>
          </p:nvSpPr>
          <p:spPr>
            <a:xfrm>
              <a:off x="0" y="0"/>
              <a:ext cx="6020741" cy="524989"/>
            </a:xfrm>
            <a:custGeom>
              <a:avLst/>
              <a:gdLst/>
              <a:ahLst/>
              <a:cxnLst/>
              <a:rect l="l" t="t" r="r" b="b"/>
              <a:pathLst>
                <a:path w="6020741" h="524989">
                  <a:moveTo>
                    <a:pt x="0" y="0"/>
                  </a:moveTo>
                  <a:lnTo>
                    <a:pt x="6020741" y="0"/>
                  </a:lnTo>
                  <a:lnTo>
                    <a:pt x="6020741" y="524989"/>
                  </a:lnTo>
                  <a:lnTo>
                    <a:pt x="0" y="524989"/>
                  </a:lnTo>
                  <a:close/>
                </a:path>
              </a:pathLst>
            </a:custGeom>
            <a:solidFill>
              <a:srgbClr val="FFFFFF"/>
            </a:solidFill>
          </p:spPr>
          <p:txBody>
            <a:bodyPr/>
            <a:lstStyle/>
            <a:p>
              <a:pPr defTabSz="609630"/>
              <a:endParaRPr lang="fr-CA" sz="1200">
                <a:solidFill>
                  <a:prstClr val="black"/>
                </a:solidFill>
                <a:latin typeface="Calibri"/>
              </a:endParaRPr>
            </a:p>
          </p:txBody>
        </p:sp>
        <p:sp>
          <p:nvSpPr>
            <p:cNvPr id="4" name="TextBox 4"/>
            <p:cNvSpPr txBox="1"/>
            <p:nvPr/>
          </p:nvSpPr>
          <p:spPr>
            <a:xfrm>
              <a:off x="0" y="-38100"/>
              <a:ext cx="6020741" cy="563089"/>
            </a:xfrm>
            <a:prstGeom prst="rect">
              <a:avLst/>
            </a:prstGeom>
          </p:spPr>
          <p:txBody>
            <a:bodyPr lIns="24384" tIns="24384" rIns="24384" bIns="24384" rtlCol="0" anchor="ctr"/>
            <a:lstStyle/>
            <a:p>
              <a:pPr algn="ctr" defTabSz="609630">
                <a:lnSpc>
                  <a:spcPts val="1478"/>
                </a:lnSpc>
              </a:pPr>
              <a:endParaRPr sz="1200">
                <a:solidFill>
                  <a:prstClr val="black"/>
                </a:solidFill>
                <a:latin typeface="Calibri"/>
              </a:endParaRPr>
            </a:p>
          </p:txBody>
        </p:sp>
      </p:grpSp>
      <p:sp>
        <p:nvSpPr>
          <p:cNvPr id="5" name="Freeform 5"/>
          <p:cNvSpPr/>
          <p:nvPr/>
        </p:nvSpPr>
        <p:spPr>
          <a:xfrm>
            <a:off x="4373682" y="5854008"/>
            <a:ext cx="3444637" cy="944883"/>
          </a:xfrm>
          <a:custGeom>
            <a:avLst/>
            <a:gdLst/>
            <a:ahLst/>
            <a:cxnLst/>
            <a:rect l="l" t="t" r="r" b="b"/>
            <a:pathLst>
              <a:path w="5166956" h="1417325">
                <a:moveTo>
                  <a:pt x="0" y="0"/>
                </a:moveTo>
                <a:lnTo>
                  <a:pt x="5166956" y="0"/>
                </a:lnTo>
                <a:lnTo>
                  <a:pt x="5166956" y="1417325"/>
                </a:lnTo>
                <a:lnTo>
                  <a:pt x="0" y="1417325"/>
                </a:lnTo>
                <a:lnTo>
                  <a:pt x="0" y="0"/>
                </a:lnTo>
                <a:close/>
              </a:path>
            </a:pathLst>
          </a:custGeom>
          <a:blipFill>
            <a:blip r:embed="rId3"/>
            <a:stretch>
              <a:fillRect/>
            </a:stretch>
          </a:blipFill>
        </p:spPr>
        <p:txBody>
          <a:bodyPr/>
          <a:lstStyle/>
          <a:p>
            <a:pPr defTabSz="609630"/>
            <a:endParaRPr lang="fr-CA" sz="1200">
              <a:solidFill>
                <a:prstClr val="black"/>
              </a:solidFill>
              <a:latin typeface="Calibri"/>
            </a:endParaRPr>
          </a:p>
        </p:txBody>
      </p:sp>
      <p:sp>
        <p:nvSpPr>
          <p:cNvPr id="6" name="Freeform 6"/>
          <p:cNvSpPr/>
          <p:nvPr/>
        </p:nvSpPr>
        <p:spPr>
          <a:xfrm>
            <a:off x="2005569" y="2044665"/>
            <a:ext cx="8180863" cy="3019871"/>
          </a:xfrm>
          <a:custGeom>
            <a:avLst/>
            <a:gdLst/>
            <a:ahLst/>
            <a:cxnLst/>
            <a:rect l="l" t="t" r="r" b="b"/>
            <a:pathLst>
              <a:path w="12271294" h="4529806">
                <a:moveTo>
                  <a:pt x="0" y="0"/>
                </a:moveTo>
                <a:lnTo>
                  <a:pt x="12271294" y="0"/>
                </a:lnTo>
                <a:lnTo>
                  <a:pt x="12271294" y="4529805"/>
                </a:lnTo>
                <a:lnTo>
                  <a:pt x="0" y="4529805"/>
                </a:lnTo>
                <a:lnTo>
                  <a:pt x="0" y="0"/>
                </a:lnTo>
                <a:close/>
              </a:path>
            </a:pathLst>
          </a:custGeom>
          <a:blipFill>
            <a:blip>
              <a:extLst>
                <a:ext uri="{96DAC541-7B7A-43D3-8B79-37D633B846F1}">
                  <asvg:svgBlip xmlns:asvg="http://schemas.microsoft.com/office/drawing/2016/SVG/main" r:embed="rId4"/>
                </a:ext>
              </a:extLst>
            </a:blip>
            <a:stretch>
              <a:fillRect l="-52" r="-52"/>
            </a:stretch>
          </a:blipFill>
          <a:ln w="9525" cap="sq">
            <a:solidFill>
              <a:srgbClr val="FEFEFE"/>
            </a:solidFill>
            <a:prstDash val="sysDot"/>
            <a:miter/>
          </a:ln>
        </p:spPr>
        <p:txBody>
          <a:bodyPr/>
          <a:lstStyle/>
          <a:p>
            <a:pPr defTabSz="609630"/>
            <a:endParaRPr lang="fr-CA" sz="1200">
              <a:solidFill>
                <a:prstClr val="black"/>
              </a:solidFill>
              <a:latin typeface="Calibri"/>
            </a:endParaRPr>
          </a:p>
        </p:txBody>
      </p:sp>
      <p:sp>
        <p:nvSpPr>
          <p:cNvPr id="7" name="TextBox 7"/>
          <p:cNvSpPr txBox="1"/>
          <p:nvPr/>
        </p:nvSpPr>
        <p:spPr>
          <a:xfrm>
            <a:off x="2547595" y="2490563"/>
            <a:ext cx="6809263" cy="1873718"/>
          </a:xfrm>
          <a:prstGeom prst="rect">
            <a:avLst/>
          </a:prstGeom>
        </p:spPr>
        <p:txBody>
          <a:bodyPr lIns="0" tIns="0" rIns="0" bIns="0" rtlCol="0" anchor="t">
            <a:spAutoFit/>
          </a:bodyPr>
          <a:lstStyle/>
          <a:p>
            <a:pPr algn="just" defTabSz="609630">
              <a:lnSpc>
                <a:spcPct val="200000"/>
              </a:lnSpc>
              <a:spcBef>
                <a:spcPct val="0"/>
              </a:spcBef>
            </a:pPr>
            <a:r>
              <a:rPr lang="en-US" sz="2133" dirty="0">
                <a:solidFill>
                  <a:srgbClr val="FEFEFE"/>
                </a:solidFill>
                <a:latin typeface="Roboto"/>
                <a:ea typeface="Roboto"/>
                <a:cs typeface="Roboto"/>
                <a:sym typeface="Roboto"/>
              </a:rPr>
              <a:t>Accessible par TOUS les enfants </a:t>
            </a:r>
            <a:r>
              <a:rPr lang="en-US" sz="2133" err="1">
                <a:solidFill>
                  <a:srgbClr val="FEFEFE"/>
                </a:solidFill>
                <a:latin typeface="Roboto"/>
                <a:ea typeface="Roboto"/>
                <a:cs typeface="Roboto"/>
                <a:sym typeface="Roboto"/>
              </a:rPr>
              <a:t>d’une</a:t>
            </a:r>
            <a:r>
              <a:rPr lang="en-US" sz="2133" dirty="0">
                <a:solidFill>
                  <a:srgbClr val="FEFEFE"/>
                </a:solidFill>
                <a:latin typeface="Roboto"/>
                <a:ea typeface="Roboto"/>
                <a:cs typeface="Roboto"/>
                <a:sym typeface="Roboto"/>
              </a:rPr>
              <a:t> école </a:t>
            </a:r>
            <a:endParaRPr lang="fr-FR" sz="1200">
              <a:solidFill>
                <a:srgbClr val="000000"/>
              </a:solidFill>
              <a:latin typeface="Calibri"/>
              <a:ea typeface="Calibri"/>
              <a:cs typeface="Calibri"/>
            </a:endParaRPr>
          </a:p>
          <a:p>
            <a:pPr algn="just" defTabSz="609630">
              <a:lnSpc>
                <a:spcPct val="200000"/>
              </a:lnSpc>
              <a:spcBef>
                <a:spcPct val="0"/>
              </a:spcBef>
            </a:pPr>
            <a:r>
              <a:rPr lang="en-US" sz="2133" dirty="0" err="1">
                <a:solidFill>
                  <a:srgbClr val="FEFEFE"/>
                </a:solidFill>
                <a:latin typeface="Roboto"/>
                <a:ea typeface="Roboto"/>
                <a:cs typeface="Roboto"/>
                <a:sym typeface="Roboto"/>
              </a:rPr>
              <a:t>Approche</a:t>
            </a:r>
            <a:r>
              <a:rPr lang="en-US" sz="2133" dirty="0">
                <a:solidFill>
                  <a:srgbClr val="FEFEFE"/>
                </a:solidFill>
                <a:latin typeface="Roboto"/>
                <a:ea typeface="Roboto"/>
                <a:cs typeface="Roboto"/>
                <a:sym typeface="Roboto"/>
              </a:rPr>
              <a:t> non </a:t>
            </a:r>
            <a:r>
              <a:rPr lang="en-US" sz="2133" dirty="0" err="1">
                <a:solidFill>
                  <a:srgbClr val="FEFEFE"/>
                </a:solidFill>
                <a:latin typeface="Roboto"/>
                <a:ea typeface="Roboto"/>
                <a:cs typeface="Roboto"/>
                <a:sym typeface="Roboto"/>
              </a:rPr>
              <a:t>stigmatisante</a:t>
            </a:r>
            <a:r>
              <a:rPr lang="en-US" sz="2133" dirty="0">
                <a:solidFill>
                  <a:srgbClr val="FEFEFE"/>
                </a:solidFill>
                <a:latin typeface="Roboto"/>
                <a:ea typeface="Roboto"/>
                <a:cs typeface="Roboto"/>
                <a:sym typeface="Roboto"/>
              </a:rPr>
              <a:t> </a:t>
            </a:r>
            <a:endParaRPr lang="en-US" sz="2133" dirty="0">
              <a:solidFill>
                <a:srgbClr val="FEFEFE"/>
              </a:solidFill>
              <a:latin typeface="Roboto"/>
              <a:ea typeface="Roboto"/>
              <a:cs typeface="Roboto"/>
            </a:endParaRPr>
          </a:p>
          <a:p>
            <a:pPr algn="just" defTabSz="609630">
              <a:lnSpc>
                <a:spcPct val="200000"/>
              </a:lnSpc>
              <a:spcBef>
                <a:spcPct val="0"/>
              </a:spcBef>
            </a:pPr>
            <a:r>
              <a:rPr lang="en-US" sz="2133" dirty="0" err="1">
                <a:solidFill>
                  <a:srgbClr val="FEFEFE"/>
                </a:solidFill>
                <a:latin typeface="Roboto"/>
                <a:ea typeface="Roboto"/>
                <a:cs typeface="Roboto"/>
                <a:sym typeface="Roboto"/>
              </a:rPr>
              <a:t>Éventuellement</a:t>
            </a:r>
            <a:r>
              <a:rPr lang="en-US" sz="2133" dirty="0">
                <a:solidFill>
                  <a:srgbClr val="FEFEFE"/>
                </a:solidFill>
                <a:latin typeface="Roboto"/>
                <a:ea typeface="Roboto"/>
                <a:cs typeface="Roboto"/>
                <a:sym typeface="Roboto"/>
              </a:rPr>
              <a:t>, accessible dans </a:t>
            </a:r>
            <a:r>
              <a:rPr lang="en-US" sz="2133" dirty="0" err="1">
                <a:solidFill>
                  <a:srgbClr val="FEFEFE"/>
                </a:solidFill>
                <a:latin typeface="Roboto"/>
                <a:ea typeface="Roboto"/>
                <a:cs typeface="Roboto"/>
                <a:sym typeface="Roboto"/>
              </a:rPr>
              <a:t>toutes</a:t>
            </a:r>
            <a:r>
              <a:rPr lang="en-US" sz="2133" dirty="0">
                <a:solidFill>
                  <a:srgbClr val="FEFEFE"/>
                </a:solidFill>
                <a:latin typeface="Roboto"/>
                <a:ea typeface="Roboto"/>
                <a:cs typeface="Roboto"/>
                <a:sym typeface="Roboto"/>
              </a:rPr>
              <a:t> les écoles</a:t>
            </a:r>
            <a:endParaRPr lang="en-US" sz="2133" dirty="0">
              <a:solidFill>
                <a:srgbClr val="FEFEFE"/>
              </a:solidFill>
              <a:latin typeface="Roboto"/>
              <a:ea typeface="Roboto"/>
              <a:cs typeface="Roboto"/>
            </a:endParaRPr>
          </a:p>
        </p:txBody>
      </p:sp>
      <p:sp>
        <p:nvSpPr>
          <p:cNvPr id="8" name="TextBox 8"/>
          <p:cNvSpPr txBox="1"/>
          <p:nvPr/>
        </p:nvSpPr>
        <p:spPr>
          <a:xfrm>
            <a:off x="2005569" y="446135"/>
            <a:ext cx="3950051" cy="585225"/>
          </a:xfrm>
          <a:prstGeom prst="rect">
            <a:avLst/>
          </a:prstGeom>
        </p:spPr>
        <p:txBody>
          <a:bodyPr lIns="0" tIns="0" rIns="0" bIns="0" rtlCol="0" anchor="t">
            <a:spAutoFit/>
          </a:bodyPr>
          <a:lstStyle/>
          <a:p>
            <a:pPr defTabSz="609630">
              <a:lnSpc>
                <a:spcPts val="4861"/>
              </a:lnSpc>
            </a:pPr>
            <a:r>
              <a:rPr lang="en-US" sz="3467" b="1">
                <a:solidFill>
                  <a:srgbClr val="FFFFFF"/>
                </a:solidFill>
                <a:latin typeface="Brandon Grotesque 1 Bold"/>
                <a:sym typeface="Brandon Grotesque 1 Bold"/>
              </a:rPr>
              <a:t>PRINCIPE 2</a:t>
            </a:r>
            <a:endParaRPr lang="fr-FR" sz="1200">
              <a:solidFill>
                <a:prstClr val="black"/>
              </a:solidFill>
              <a:latin typeface="Calibri"/>
            </a:endParaRPr>
          </a:p>
        </p:txBody>
      </p:sp>
      <p:grpSp>
        <p:nvGrpSpPr>
          <p:cNvPr id="9" name="Group 9"/>
          <p:cNvGrpSpPr/>
          <p:nvPr/>
        </p:nvGrpSpPr>
        <p:grpSpPr>
          <a:xfrm>
            <a:off x="2005569" y="1391162"/>
            <a:ext cx="3682281" cy="1079911"/>
            <a:chOff x="0" y="-95249"/>
            <a:chExt cx="7364563" cy="2159821"/>
          </a:xfrm>
        </p:grpSpPr>
        <p:grpSp>
          <p:nvGrpSpPr>
            <p:cNvPr id="10" name="Group 10"/>
            <p:cNvGrpSpPr/>
            <p:nvPr/>
          </p:nvGrpSpPr>
          <p:grpSpPr>
            <a:xfrm>
              <a:off x="0" y="0"/>
              <a:ext cx="7364563" cy="900293"/>
              <a:chOff x="0" y="0"/>
              <a:chExt cx="1377843" cy="168437"/>
            </a:xfrm>
          </p:grpSpPr>
          <p:sp>
            <p:nvSpPr>
              <p:cNvPr id="11" name="Freeform 11"/>
              <p:cNvSpPr/>
              <p:nvPr/>
            </p:nvSpPr>
            <p:spPr>
              <a:xfrm>
                <a:off x="0" y="0"/>
                <a:ext cx="1377843" cy="168437"/>
              </a:xfrm>
              <a:custGeom>
                <a:avLst/>
                <a:gdLst/>
                <a:ahLst/>
                <a:cxnLst/>
                <a:rect l="l" t="t" r="r" b="b"/>
                <a:pathLst>
                  <a:path w="1377843" h="168437">
                    <a:moveTo>
                      <a:pt x="0" y="0"/>
                    </a:moveTo>
                    <a:lnTo>
                      <a:pt x="1377843" y="0"/>
                    </a:lnTo>
                    <a:lnTo>
                      <a:pt x="1377843" y="168437"/>
                    </a:lnTo>
                    <a:lnTo>
                      <a:pt x="0" y="168437"/>
                    </a:lnTo>
                    <a:close/>
                  </a:path>
                </a:pathLst>
              </a:custGeom>
              <a:solidFill>
                <a:srgbClr val="FFFFFF"/>
              </a:solidFill>
            </p:spPr>
            <p:txBody>
              <a:bodyPr/>
              <a:lstStyle/>
              <a:p>
                <a:pPr defTabSz="609630"/>
                <a:endParaRPr lang="fr-CA" sz="1200">
                  <a:solidFill>
                    <a:prstClr val="black"/>
                  </a:solidFill>
                  <a:latin typeface="Calibri"/>
                </a:endParaRPr>
              </a:p>
            </p:txBody>
          </p:sp>
          <p:sp>
            <p:nvSpPr>
              <p:cNvPr id="12" name="TextBox 12"/>
              <p:cNvSpPr txBox="1"/>
              <p:nvPr/>
            </p:nvSpPr>
            <p:spPr>
              <a:xfrm>
                <a:off x="0" y="-76200"/>
                <a:ext cx="1377843" cy="244637"/>
              </a:xfrm>
              <a:prstGeom prst="rect">
                <a:avLst/>
              </a:prstGeom>
            </p:spPr>
            <p:txBody>
              <a:bodyPr lIns="33867" tIns="33867" rIns="33867" bIns="33867" rtlCol="0" anchor="ctr"/>
              <a:lstStyle/>
              <a:p>
                <a:pPr algn="ctr" defTabSz="609630">
                  <a:lnSpc>
                    <a:spcPts val="2814"/>
                  </a:lnSpc>
                </a:pPr>
                <a:endParaRPr sz="1200">
                  <a:solidFill>
                    <a:prstClr val="black"/>
                  </a:solidFill>
                  <a:latin typeface="Calibri"/>
                </a:endParaRPr>
              </a:p>
            </p:txBody>
          </p:sp>
        </p:grpSp>
        <p:sp>
          <p:nvSpPr>
            <p:cNvPr id="13" name="TextBox 13"/>
            <p:cNvSpPr txBox="1"/>
            <p:nvPr/>
          </p:nvSpPr>
          <p:spPr>
            <a:xfrm>
              <a:off x="61938" y="-95249"/>
              <a:ext cx="7240685" cy="2159821"/>
            </a:xfrm>
            <a:prstGeom prst="rect">
              <a:avLst/>
            </a:prstGeom>
          </p:spPr>
          <p:txBody>
            <a:bodyPr lIns="0" tIns="0" rIns="0" bIns="0" rtlCol="0" anchor="t">
              <a:spAutoFit/>
            </a:bodyPr>
            <a:lstStyle/>
            <a:p>
              <a:pPr defTabSz="609630">
                <a:lnSpc>
                  <a:spcPts val="4434"/>
                </a:lnSpc>
              </a:pPr>
              <a:r>
                <a:rPr lang="en-US" sz="3167" b="1">
                  <a:solidFill>
                    <a:srgbClr val="12AFB9"/>
                  </a:solidFill>
                  <a:latin typeface="Roboto Bold"/>
                  <a:ea typeface="Roboto Bold"/>
                  <a:cs typeface="Roboto Bold"/>
                  <a:sym typeface="Roboto Bold"/>
                </a:rPr>
                <a:t>UNIVERSEL</a:t>
              </a:r>
            </a:p>
            <a:p>
              <a:pPr defTabSz="609630">
                <a:lnSpc>
                  <a:spcPts val="4434"/>
                </a:lnSpc>
              </a:pPr>
              <a:endParaRPr lang="en-US" sz="3167" b="1">
                <a:solidFill>
                  <a:srgbClr val="12AFB9"/>
                </a:solidFill>
                <a:latin typeface="Roboto Bold"/>
                <a:ea typeface="Roboto Bold"/>
                <a:cs typeface="Roboto Bold"/>
                <a:sym typeface="Roboto Bold"/>
              </a:endParaRPr>
            </a:p>
          </p:txBody>
        </p:sp>
      </p:grpSp>
      <p:sp>
        <p:nvSpPr>
          <p:cNvPr id="14" name="TextBox 14"/>
          <p:cNvSpPr txBox="1"/>
          <p:nvPr/>
        </p:nvSpPr>
        <p:spPr>
          <a:xfrm>
            <a:off x="2005569" y="5261418"/>
            <a:ext cx="8180863" cy="327975"/>
          </a:xfrm>
          <a:prstGeom prst="rect">
            <a:avLst/>
          </a:prstGeom>
        </p:spPr>
        <p:txBody>
          <a:bodyPr lIns="0" tIns="0" rIns="0" bIns="0" rtlCol="0" anchor="t">
            <a:spAutoFit/>
          </a:bodyPr>
          <a:lstStyle/>
          <a:p>
            <a:pPr algn="ctr" defTabSz="609630">
              <a:lnSpc>
                <a:spcPts val="2814"/>
              </a:lnSpc>
            </a:pPr>
            <a:r>
              <a:rPr lang="en-US" sz="2010">
                <a:solidFill>
                  <a:srgbClr val="FFFFFF"/>
                </a:solidFill>
                <a:latin typeface="Brandon Grotesque 2"/>
                <a:ea typeface="Brandon Grotesque 2"/>
                <a:cs typeface="Brandon Grotesque 2"/>
                <a:sym typeface="Brandon Grotesque 2"/>
              </a:rPr>
              <a:t>Vers un programme d’alimentation scolaire sain et durable</a:t>
            </a:r>
          </a:p>
        </p:txBody>
      </p:sp>
      <p:sp>
        <p:nvSpPr>
          <p:cNvPr id="15" name="Freeform 15"/>
          <p:cNvSpPr/>
          <p:nvPr/>
        </p:nvSpPr>
        <p:spPr>
          <a:xfrm>
            <a:off x="8438499" y="181551"/>
            <a:ext cx="1747932" cy="1747932"/>
          </a:xfrm>
          <a:custGeom>
            <a:avLst/>
            <a:gdLst/>
            <a:ahLst/>
            <a:cxnLst/>
            <a:rect l="l" t="t" r="r" b="b"/>
            <a:pathLst>
              <a:path w="2621898" h="2621898">
                <a:moveTo>
                  <a:pt x="0" y="0"/>
                </a:moveTo>
                <a:lnTo>
                  <a:pt x="2621898" y="0"/>
                </a:lnTo>
                <a:lnTo>
                  <a:pt x="2621898" y="2621898"/>
                </a:lnTo>
                <a:lnTo>
                  <a:pt x="0" y="26218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CA" sz="1200">
              <a:solidFill>
                <a:prstClr val="black"/>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E2D26"/>
        </a:solidFill>
        <a:effectLst/>
      </p:bgPr>
    </p:bg>
    <p:spTree>
      <p:nvGrpSpPr>
        <p:cNvPr id="1" name=""/>
        <p:cNvGrpSpPr/>
        <p:nvPr/>
      </p:nvGrpSpPr>
      <p:grpSpPr>
        <a:xfrm>
          <a:off x="0" y="0"/>
          <a:ext cx="0" cy="0"/>
          <a:chOff x="0" y="0"/>
          <a:chExt cx="0" cy="0"/>
        </a:xfrm>
      </p:grpSpPr>
      <p:grpSp>
        <p:nvGrpSpPr>
          <p:cNvPr id="2" name="Group 2"/>
          <p:cNvGrpSpPr/>
          <p:nvPr/>
        </p:nvGrpSpPr>
        <p:grpSpPr>
          <a:xfrm>
            <a:off x="0" y="5794898"/>
            <a:ext cx="12192000" cy="1063102"/>
            <a:chOff x="0" y="0"/>
            <a:chExt cx="6020741" cy="524989"/>
          </a:xfrm>
        </p:grpSpPr>
        <p:sp>
          <p:nvSpPr>
            <p:cNvPr id="3" name="Freeform 3"/>
            <p:cNvSpPr/>
            <p:nvPr/>
          </p:nvSpPr>
          <p:spPr>
            <a:xfrm>
              <a:off x="0" y="0"/>
              <a:ext cx="6020741" cy="524989"/>
            </a:xfrm>
            <a:custGeom>
              <a:avLst/>
              <a:gdLst/>
              <a:ahLst/>
              <a:cxnLst/>
              <a:rect l="l" t="t" r="r" b="b"/>
              <a:pathLst>
                <a:path w="6020741" h="524989">
                  <a:moveTo>
                    <a:pt x="0" y="0"/>
                  </a:moveTo>
                  <a:lnTo>
                    <a:pt x="6020741" y="0"/>
                  </a:lnTo>
                  <a:lnTo>
                    <a:pt x="6020741" y="524989"/>
                  </a:lnTo>
                  <a:lnTo>
                    <a:pt x="0" y="524989"/>
                  </a:lnTo>
                  <a:close/>
                </a:path>
              </a:pathLst>
            </a:custGeom>
            <a:solidFill>
              <a:srgbClr val="FFFFFF"/>
            </a:solidFill>
          </p:spPr>
          <p:txBody>
            <a:bodyPr/>
            <a:lstStyle/>
            <a:p>
              <a:pPr defTabSz="609630"/>
              <a:endParaRPr lang="fr-CA" sz="1200">
                <a:solidFill>
                  <a:prstClr val="black"/>
                </a:solidFill>
                <a:latin typeface="Calibri"/>
              </a:endParaRPr>
            </a:p>
          </p:txBody>
        </p:sp>
        <p:sp>
          <p:nvSpPr>
            <p:cNvPr id="4" name="TextBox 4"/>
            <p:cNvSpPr txBox="1"/>
            <p:nvPr/>
          </p:nvSpPr>
          <p:spPr>
            <a:xfrm>
              <a:off x="0" y="-38100"/>
              <a:ext cx="6020741" cy="563089"/>
            </a:xfrm>
            <a:prstGeom prst="rect">
              <a:avLst/>
            </a:prstGeom>
          </p:spPr>
          <p:txBody>
            <a:bodyPr lIns="24384" tIns="24384" rIns="24384" bIns="24384" rtlCol="0" anchor="ctr"/>
            <a:lstStyle/>
            <a:p>
              <a:pPr algn="ctr" defTabSz="609630">
                <a:lnSpc>
                  <a:spcPts val="1478"/>
                </a:lnSpc>
              </a:pPr>
              <a:endParaRPr sz="1200">
                <a:solidFill>
                  <a:prstClr val="black"/>
                </a:solidFill>
                <a:latin typeface="Calibri"/>
              </a:endParaRPr>
            </a:p>
          </p:txBody>
        </p:sp>
      </p:grpSp>
      <p:sp>
        <p:nvSpPr>
          <p:cNvPr id="5" name="Freeform 5"/>
          <p:cNvSpPr/>
          <p:nvPr/>
        </p:nvSpPr>
        <p:spPr>
          <a:xfrm>
            <a:off x="4373682" y="5854008"/>
            <a:ext cx="3444637" cy="944883"/>
          </a:xfrm>
          <a:custGeom>
            <a:avLst/>
            <a:gdLst/>
            <a:ahLst/>
            <a:cxnLst/>
            <a:rect l="l" t="t" r="r" b="b"/>
            <a:pathLst>
              <a:path w="5166956" h="1417325">
                <a:moveTo>
                  <a:pt x="0" y="0"/>
                </a:moveTo>
                <a:lnTo>
                  <a:pt x="5166956" y="0"/>
                </a:lnTo>
                <a:lnTo>
                  <a:pt x="5166956" y="1417325"/>
                </a:lnTo>
                <a:lnTo>
                  <a:pt x="0" y="1417325"/>
                </a:lnTo>
                <a:lnTo>
                  <a:pt x="0" y="0"/>
                </a:lnTo>
                <a:close/>
              </a:path>
            </a:pathLst>
          </a:custGeom>
          <a:blipFill>
            <a:blip r:embed="rId3"/>
            <a:stretch>
              <a:fillRect/>
            </a:stretch>
          </a:blipFill>
        </p:spPr>
        <p:txBody>
          <a:bodyPr/>
          <a:lstStyle/>
          <a:p>
            <a:pPr defTabSz="609630"/>
            <a:endParaRPr lang="fr-CA" sz="1200">
              <a:solidFill>
                <a:prstClr val="black"/>
              </a:solidFill>
              <a:latin typeface="Calibri"/>
            </a:endParaRPr>
          </a:p>
        </p:txBody>
      </p:sp>
      <p:sp>
        <p:nvSpPr>
          <p:cNvPr id="6" name="Freeform 6"/>
          <p:cNvSpPr/>
          <p:nvPr/>
        </p:nvSpPr>
        <p:spPr>
          <a:xfrm>
            <a:off x="2005569" y="2044665"/>
            <a:ext cx="8511541" cy="3019871"/>
          </a:xfrm>
          <a:custGeom>
            <a:avLst/>
            <a:gdLst/>
            <a:ahLst/>
            <a:cxnLst/>
            <a:rect l="l" t="t" r="r" b="b"/>
            <a:pathLst>
              <a:path w="12271294" h="4529806">
                <a:moveTo>
                  <a:pt x="0" y="0"/>
                </a:moveTo>
                <a:lnTo>
                  <a:pt x="12271294" y="0"/>
                </a:lnTo>
                <a:lnTo>
                  <a:pt x="12271294" y="4529805"/>
                </a:lnTo>
                <a:lnTo>
                  <a:pt x="0" y="4529805"/>
                </a:lnTo>
                <a:lnTo>
                  <a:pt x="0" y="0"/>
                </a:lnTo>
                <a:close/>
              </a:path>
            </a:pathLst>
          </a:custGeom>
          <a:blipFill>
            <a:blip>
              <a:extLst>
                <a:ext uri="{96DAC541-7B7A-43D3-8B79-37D633B846F1}">
                  <asvg:svgBlip xmlns:asvg="http://schemas.microsoft.com/office/drawing/2016/SVG/main" r:embed="rId4"/>
                </a:ext>
              </a:extLst>
            </a:blip>
            <a:stretch>
              <a:fillRect l="-52" r="-52"/>
            </a:stretch>
          </a:blipFill>
          <a:ln w="9525" cap="sq">
            <a:solidFill>
              <a:srgbClr val="FEFEFE"/>
            </a:solidFill>
            <a:prstDash val="sysDot"/>
            <a:miter/>
          </a:ln>
        </p:spPr>
        <p:txBody>
          <a:bodyPr/>
          <a:lstStyle/>
          <a:p>
            <a:pPr defTabSz="609630"/>
            <a:endParaRPr lang="fr-CA" sz="1200">
              <a:solidFill>
                <a:prstClr val="black"/>
              </a:solidFill>
              <a:latin typeface="Calibri"/>
            </a:endParaRPr>
          </a:p>
        </p:txBody>
      </p:sp>
      <p:sp>
        <p:nvSpPr>
          <p:cNvPr id="7" name="TextBox 7"/>
          <p:cNvSpPr txBox="1"/>
          <p:nvPr/>
        </p:nvSpPr>
        <p:spPr>
          <a:xfrm>
            <a:off x="2705746" y="2605582"/>
            <a:ext cx="7484998" cy="1873718"/>
          </a:xfrm>
          <a:prstGeom prst="rect">
            <a:avLst/>
          </a:prstGeom>
        </p:spPr>
        <p:txBody>
          <a:bodyPr wrap="square" lIns="0" tIns="0" rIns="0" bIns="0" rtlCol="0" anchor="t">
            <a:spAutoFit/>
          </a:bodyPr>
          <a:lstStyle/>
          <a:p>
            <a:pPr algn="just" defTabSz="609630">
              <a:lnSpc>
                <a:spcPct val="200000"/>
              </a:lnSpc>
              <a:spcBef>
                <a:spcPct val="0"/>
              </a:spcBef>
            </a:pPr>
            <a:r>
              <a:rPr lang="en-US" sz="2133" dirty="0">
                <a:solidFill>
                  <a:srgbClr val="FEFEFE"/>
                </a:solidFill>
                <a:latin typeface="Roboto"/>
                <a:ea typeface="Roboto"/>
                <a:cs typeface="Roboto"/>
                <a:sym typeface="Roboto"/>
              </a:rPr>
              <a:t>Un </a:t>
            </a:r>
            <a:r>
              <a:rPr lang="en-US" sz="2133" dirty="0" err="1">
                <a:solidFill>
                  <a:srgbClr val="FEFEFE"/>
                </a:solidFill>
                <a:latin typeface="Roboto"/>
                <a:ea typeface="Roboto"/>
                <a:cs typeface="Roboto"/>
                <a:sym typeface="Roboto"/>
              </a:rPr>
              <a:t>financement</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publique</a:t>
            </a:r>
            <a:r>
              <a:rPr lang="en-US" sz="2133" dirty="0">
                <a:solidFill>
                  <a:srgbClr val="FEFEFE"/>
                </a:solidFill>
                <a:latin typeface="Roboto"/>
                <a:ea typeface="Roboto"/>
                <a:cs typeface="Roboto"/>
                <a:sym typeface="Roboto"/>
              </a:rPr>
              <a:t> qui </a:t>
            </a:r>
            <a:r>
              <a:rPr lang="en-US" sz="2133" dirty="0" err="1">
                <a:solidFill>
                  <a:srgbClr val="FEFEFE"/>
                </a:solidFill>
                <a:latin typeface="Roboto"/>
                <a:ea typeface="Roboto"/>
                <a:cs typeface="Roboto"/>
                <a:sym typeface="Roboto"/>
              </a:rPr>
              <a:t>complète</a:t>
            </a:r>
            <a:r>
              <a:rPr lang="en-US" sz="2133" dirty="0">
                <a:solidFill>
                  <a:srgbClr val="FEFEFE"/>
                </a:solidFill>
                <a:latin typeface="Roboto"/>
                <a:ea typeface="Roboto"/>
                <a:cs typeface="Roboto"/>
                <a:sym typeface="Roboto"/>
              </a:rPr>
              <a:t> le </a:t>
            </a:r>
            <a:r>
              <a:rPr lang="en-US" sz="2133" dirty="0" err="1">
                <a:solidFill>
                  <a:srgbClr val="FEFEFE"/>
                </a:solidFill>
                <a:latin typeface="Roboto"/>
                <a:ea typeface="Roboto"/>
                <a:cs typeface="Roboto"/>
                <a:sym typeface="Roboto"/>
              </a:rPr>
              <a:t>financement</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actuel</a:t>
            </a:r>
            <a:endParaRPr lang="en-US" sz="2133" dirty="0" err="1">
              <a:solidFill>
                <a:srgbClr val="FEFEFE"/>
              </a:solidFill>
              <a:latin typeface="Roboto"/>
              <a:ea typeface="Roboto"/>
              <a:cs typeface="Roboto"/>
            </a:endParaRPr>
          </a:p>
          <a:p>
            <a:pPr algn="just" defTabSz="609630">
              <a:lnSpc>
                <a:spcPct val="200000"/>
              </a:lnSpc>
              <a:spcBef>
                <a:spcPct val="0"/>
              </a:spcBef>
            </a:pPr>
            <a:r>
              <a:rPr lang="en-US" sz="2133" dirty="0">
                <a:solidFill>
                  <a:srgbClr val="FEFEFE"/>
                </a:solidFill>
                <a:latin typeface="Roboto"/>
                <a:ea typeface="Roboto"/>
                <a:cs typeface="Roboto"/>
                <a:sym typeface="Roboto"/>
              </a:rPr>
              <a:t>Sources: provinces, villes, parents et </a:t>
            </a:r>
            <a:r>
              <a:rPr lang="en-US" sz="2133" err="1">
                <a:solidFill>
                  <a:srgbClr val="FEFEFE"/>
                </a:solidFill>
                <a:latin typeface="Roboto"/>
                <a:ea typeface="Roboto"/>
                <a:cs typeface="Roboto"/>
                <a:sym typeface="Roboto"/>
              </a:rPr>
              <a:t>communautés</a:t>
            </a:r>
            <a:endParaRPr lang="en-US" sz="2133" dirty="0" err="1">
              <a:solidFill>
                <a:srgbClr val="FEFEFE"/>
              </a:solidFill>
              <a:latin typeface="Roboto"/>
              <a:ea typeface="Roboto"/>
              <a:cs typeface="Roboto"/>
            </a:endParaRPr>
          </a:p>
          <a:p>
            <a:pPr algn="just" defTabSz="609630">
              <a:lnSpc>
                <a:spcPct val="200000"/>
              </a:lnSpc>
              <a:spcBef>
                <a:spcPct val="0"/>
              </a:spcBef>
            </a:pPr>
            <a:r>
              <a:rPr lang="en-US" sz="2133" dirty="0">
                <a:solidFill>
                  <a:srgbClr val="FEFEFE"/>
                </a:solidFill>
                <a:latin typeface="Roboto"/>
                <a:ea typeface="Roboto"/>
                <a:cs typeface="Roboto"/>
                <a:sym typeface="Roboto"/>
              </a:rPr>
              <a:t>Nouveaux </a:t>
            </a:r>
            <a:r>
              <a:rPr lang="en-US" sz="2133" err="1">
                <a:solidFill>
                  <a:srgbClr val="FEFEFE"/>
                </a:solidFill>
                <a:latin typeface="Roboto"/>
                <a:ea typeface="Roboto"/>
                <a:cs typeface="Roboto"/>
                <a:sym typeface="Roboto"/>
              </a:rPr>
              <a:t>programmes</a:t>
            </a:r>
            <a:r>
              <a:rPr lang="en-US" sz="2133" dirty="0">
                <a:solidFill>
                  <a:srgbClr val="FEFEFE"/>
                </a:solidFill>
                <a:latin typeface="Roboto"/>
                <a:ea typeface="Roboto"/>
                <a:cs typeface="Roboto"/>
                <a:sym typeface="Roboto"/>
              </a:rPr>
              <a:t> à frais </a:t>
            </a:r>
            <a:r>
              <a:rPr lang="en-US" sz="2133" err="1">
                <a:solidFill>
                  <a:srgbClr val="FEFEFE"/>
                </a:solidFill>
                <a:latin typeface="Roboto"/>
                <a:ea typeface="Roboto"/>
                <a:cs typeface="Roboto"/>
                <a:sym typeface="Roboto"/>
              </a:rPr>
              <a:t>partagés</a:t>
            </a:r>
            <a:endParaRPr lang="en-US" sz="2133" err="1">
              <a:solidFill>
                <a:srgbClr val="FEFEFE"/>
              </a:solidFill>
              <a:latin typeface="Roboto"/>
              <a:ea typeface="Roboto"/>
              <a:cs typeface="Roboto"/>
            </a:endParaRPr>
          </a:p>
        </p:txBody>
      </p:sp>
      <p:sp>
        <p:nvSpPr>
          <p:cNvPr id="8" name="TextBox 8"/>
          <p:cNvSpPr txBox="1"/>
          <p:nvPr/>
        </p:nvSpPr>
        <p:spPr>
          <a:xfrm>
            <a:off x="2005569" y="414385"/>
            <a:ext cx="3950051" cy="585225"/>
          </a:xfrm>
          <a:prstGeom prst="rect">
            <a:avLst/>
          </a:prstGeom>
        </p:spPr>
        <p:txBody>
          <a:bodyPr lIns="0" tIns="0" rIns="0" bIns="0" rtlCol="0" anchor="t">
            <a:spAutoFit/>
          </a:bodyPr>
          <a:lstStyle/>
          <a:p>
            <a:pPr defTabSz="609630">
              <a:lnSpc>
                <a:spcPts val="4861"/>
              </a:lnSpc>
            </a:pPr>
            <a:r>
              <a:rPr lang="en-US" sz="3467" b="1">
                <a:solidFill>
                  <a:srgbClr val="FFFFFF"/>
                </a:solidFill>
                <a:latin typeface="Brandon Grotesque 1 Bold"/>
                <a:sym typeface="Brandon Grotesque 1 Bold"/>
              </a:rPr>
              <a:t>PRINCIPE 3</a:t>
            </a:r>
            <a:endParaRPr lang="fr-FR" sz="1200">
              <a:solidFill>
                <a:prstClr val="black"/>
              </a:solidFill>
              <a:latin typeface="Calibri"/>
            </a:endParaRPr>
          </a:p>
        </p:txBody>
      </p:sp>
      <p:grpSp>
        <p:nvGrpSpPr>
          <p:cNvPr id="9" name="Group 9"/>
          <p:cNvGrpSpPr/>
          <p:nvPr/>
        </p:nvGrpSpPr>
        <p:grpSpPr>
          <a:xfrm>
            <a:off x="2005569" y="1391163"/>
            <a:ext cx="4119185" cy="515654"/>
            <a:chOff x="0" y="-95249"/>
            <a:chExt cx="8238371" cy="1031308"/>
          </a:xfrm>
        </p:grpSpPr>
        <p:grpSp>
          <p:nvGrpSpPr>
            <p:cNvPr id="10" name="Group 10"/>
            <p:cNvGrpSpPr/>
            <p:nvPr/>
          </p:nvGrpSpPr>
          <p:grpSpPr>
            <a:xfrm>
              <a:off x="0" y="0"/>
              <a:ext cx="7364563" cy="900293"/>
              <a:chOff x="0" y="0"/>
              <a:chExt cx="1377843" cy="168437"/>
            </a:xfrm>
          </p:grpSpPr>
          <p:sp>
            <p:nvSpPr>
              <p:cNvPr id="11" name="Freeform 11"/>
              <p:cNvSpPr/>
              <p:nvPr/>
            </p:nvSpPr>
            <p:spPr>
              <a:xfrm>
                <a:off x="0" y="0"/>
                <a:ext cx="1377843" cy="168437"/>
              </a:xfrm>
              <a:custGeom>
                <a:avLst/>
                <a:gdLst/>
                <a:ahLst/>
                <a:cxnLst/>
                <a:rect l="l" t="t" r="r" b="b"/>
                <a:pathLst>
                  <a:path w="1377843" h="168437">
                    <a:moveTo>
                      <a:pt x="0" y="0"/>
                    </a:moveTo>
                    <a:lnTo>
                      <a:pt x="1377843" y="0"/>
                    </a:lnTo>
                    <a:lnTo>
                      <a:pt x="1377843" y="168437"/>
                    </a:lnTo>
                    <a:lnTo>
                      <a:pt x="0" y="168437"/>
                    </a:lnTo>
                    <a:close/>
                  </a:path>
                </a:pathLst>
              </a:custGeom>
              <a:solidFill>
                <a:srgbClr val="FFFFFF"/>
              </a:solidFill>
            </p:spPr>
            <p:txBody>
              <a:bodyPr/>
              <a:lstStyle/>
              <a:p>
                <a:pPr defTabSz="609630"/>
                <a:endParaRPr lang="fr-CA" sz="1200">
                  <a:solidFill>
                    <a:prstClr val="black"/>
                  </a:solidFill>
                  <a:latin typeface="Calibri"/>
                </a:endParaRPr>
              </a:p>
            </p:txBody>
          </p:sp>
          <p:sp>
            <p:nvSpPr>
              <p:cNvPr id="12" name="TextBox 12"/>
              <p:cNvSpPr txBox="1"/>
              <p:nvPr/>
            </p:nvSpPr>
            <p:spPr>
              <a:xfrm>
                <a:off x="0" y="-76200"/>
                <a:ext cx="1377843" cy="244637"/>
              </a:xfrm>
              <a:prstGeom prst="rect">
                <a:avLst/>
              </a:prstGeom>
            </p:spPr>
            <p:txBody>
              <a:bodyPr lIns="33867" tIns="33867" rIns="33867" bIns="33867" rtlCol="0" anchor="ctr"/>
              <a:lstStyle/>
              <a:p>
                <a:pPr algn="ctr" defTabSz="609630">
                  <a:lnSpc>
                    <a:spcPts val="2814"/>
                  </a:lnSpc>
                </a:pPr>
                <a:endParaRPr sz="1200">
                  <a:solidFill>
                    <a:prstClr val="black"/>
                  </a:solidFill>
                  <a:latin typeface="Calibri"/>
                </a:endParaRPr>
              </a:p>
            </p:txBody>
          </p:sp>
        </p:grpSp>
        <p:sp>
          <p:nvSpPr>
            <p:cNvPr id="13" name="TextBox 13"/>
            <p:cNvSpPr txBox="1"/>
            <p:nvPr/>
          </p:nvSpPr>
          <p:spPr>
            <a:xfrm>
              <a:off x="61938" y="-95249"/>
              <a:ext cx="8176433" cy="1031308"/>
            </a:xfrm>
            <a:prstGeom prst="rect">
              <a:avLst/>
            </a:prstGeom>
          </p:spPr>
          <p:txBody>
            <a:bodyPr lIns="0" tIns="0" rIns="0" bIns="0" rtlCol="0" anchor="t">
              <a:spAutoFit/>
            </a:bodyPr>
            <a:lstStyle/>
            <a:p>
              <a:pPr defTabSz="609630">
                <a:lnSpc>
                  <a:spcPts val="4434"/>
                </a:lnSpc>
              </a:pPr>
              <a:r>
                <a:rPr lang="en-US" sz="3167" b="1">
                  <a:solidFill>
                    <a:srgbClr val="EE2D26"/>
                  </a:solidFill>
                  <a:latin typeface="Roboto Bold"/>
                  <a:ea typeface="Roboto Bold"/>
                  <a:cs typeface="Roboto Bold"/>
                  <a:sym typeface="Roboto Bold"/>
                </a:rPr>
                <a:t>À FRAIS PARTAGÉS</a:t>
              </a:r>
            </a:p>
          </p:txBody>
        </p:sp>
      </p:grpSp>
      <p:sp>
        <p:nvSpPr>
          <p:cNvPr id="14" name="TextBox 14"/>
          <p:cNvSpPr txBox="1"/>
          <p:nvPr/>
        </p:nvSpPr>
        <p:spPr>
          <a:xfrm>
            <a:off x="2005569" y="5261418"/>
            <a:ext cx="8180863" cy="327975"/>
          </a:xfrm>
          <a:prstGeom prst="rect">
            <a:avLst/>
          </a:prstGeom>
        </p:spPr>
        <p:txBody>
          <a:bodyPr lIns="0" tIns="0" rIns="0" bIns="0" rtlCol="0" anchor="t">
            <a:spAutoFit/>
          </a:bodyPr>
          <a:lstStyle/>
          <a:p>
            <a:pPr algn="ctr" defTabSz="609630">
              <a:lnSpc>
                <a:spcPts val="2814"/>
              </a:lnSpc>
            </a:pPr>
            <a:r>
              <a:rPr lang="en-US" sz="2010">
                <a:solidFill>
                  <a:srgbClr val="FFFFFF"/>
                </a:solidFill>
                <a:latin typeface="Brandon Grotesque 2"/>
                <a:ea typeface="Brandon Grotesque 2"/>
                <a:cs typeface="Brandon Grotesque 2"/>
                <a:sym typeface="Brandon Grotesque 2"/>
              </a:rPr>
              <a:t>Vers un programme d’alimentation scolaire sain et durable</a:t>
            </a:r>
          </a:p>
        </p:txBody>
      </p:sp>
      <p:sp>
        <p:nvSpPr>
          <p:cNvPr id="15" name="Freeform 15"/>
          <p:cNvSpPr/>
          <p:nvPr/>
        </p:nvSpPr>
        <p:spPr>
          <a:xfrm>
            <a:off x="8503903" y="270360"/>
            <a:ext cx="1682529" cy="1646775"/>
          </a:xfrm>
          <a:custGeom>
            <a:avLst/>
            <a:gdLst/>
            <a:ahLst/>
            <a:cxnLst/>
            <a:rect l="l" t="t" r="r" b="b"/>
            <a:pathLst>
              <a:path w="2523794" h="2470163">
                <a:moveTo>
                  <a:pt x="0" y="0"/>
                </a:moveTo>
                <a:lnTo>
                  <a:pt x="2523793" y="0"/>
                </a:lnTo>
                <a:lnTo>
                  <a:pt x="2523793" y="2470163"/>
                </a:lnTo>
                <a:lnTo>
                  <a:pt x="0" y="247016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CA" sz="1200">
              <a:solidFill>
                <a:prstClr val="black"/>
              </a:solidFill>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DD8AC"/>
        </a:solidFill>
        <a:effectLst/>
      </p:bgPr>
    </p:bg>
    <p:spTree>
      <p:nvGrpSpPr>
        <p:cNvPr id="1" name=""/>
        <p:cNvGrpSpPr/>
        <p:nvPr/>
      </p:nvGrpSpPr>
      <p:grpSpPr>
        <a:xfrm>
          <a:off x="0" y="0"/>
          <a:ext cx="0" cy="0"/>
          <a:chOff x="0" y="0"/>
          <a:chExt cx="0" cy="0"/>
        </a:xfrm>
      </p:grpSpPr>
      <p:grpSp>
        <p:nvGrpSpPr>
          <p:cNvPr id="2" name="Group 2"/>
          <p:cNvGrpSpPr/>
          <p:nvPr/>
        </p:nvGrpSpPr>
        <p:grpSpPr>
          <a:xfrm>
            <a:off x="0" y="5794898"/>
            <a:ext cx="12192000" cy="1063102"/>
            <a:chOff x="0" y="0"/>
            <a:chExt cx="6020741" cy="524989"/>
          </a:xfrm>
        </p:grpSpPr>
        <p:sp>
          <p:nvSpPr>
            <p:cNvPr id="3" name="Freeform 3"/>
            <p:cNvSpPr/>
            <p:nvPr/>
          </p:nvSpPr>
          <p:spPr>
            <a:xfrm>
              <a:off x="0" y="0"/>
              <a:ext cx="6020741" cy="524989"/>
            </a:xfrm>
            <a:custGeom>
              <a:avLst/>
              <a:gdLst/>
              <a:ahLst/>
              <a:cxnLst/>
              <a:rect l="l" t="t" r="r" b="b"/>
              <a:pathLst>
                <a:path w="6020741" h="524989">
                  <a:moveTo>
                    <a:pt x="0" y="0"/>
                  </a:moveTo>
                  <a:lnTo>
                    <a:pt x="6020741" y="0"/>
                  </a:lnTo>
                  <a:lnTo>
                    <a:pt x="6020741" y="524989"/>
                  </a:lnTo>
                  <a:lnTo>
                    <a:pt x="0" y="524989"/>
                  </a:lnTo>
                  <a:close/>
                </a:path>
              </a:pathLst>
            </a:custGeom>
            <a:solidFill>
              <a:srgbClr val="FFFFFF"/>
            </a:solidFill>
          </p:spPr>
          <p:txBody>
            <a:bodyPr/>
            <a:lstStyle/>
            <a:p>
              <a:pPr defTabSz="609630"/>
              <a:endParaRPr lang="fr-CA" sz="1200">
                <a:solidFill>
                  <a:prstClr val="black"/>
                </a:solidFill>
                <a:latin typeface="Calibri"/>
              </a:endParaRPr>
            </a:p>
          </p:txBody>
        </p:sp>
        <p:sp>
          <p:nvSpPr>
            <p:cNvPr id="4" name="TextBox 4"/>
            <p:cNvSpPr txBox="1"/>
            <p:nvPr/>
          </p:nvSpPr>
          <p:spPr>
            <a:xfrm>
              <a:off x="0" y="-38100"/>
              <a:ext cx="6020741" cy="563089"/>
            </a:xfrm>
            <a:prstGeom prst="rect">
              <a:avLst/>
            </a:prstGeom>
          </p:spPr>
          <p:txBody>
            <a:bodyPr lIns="24384" tIns="24384" rIns="24384" bIns="24384" rtlCol="0" anchor="ctr"/>
            <a:lstStyle/>
            <a:p>
              <a:pPr algn="ctr" defTabSz="609630">
                <a:lnSpc>
                  <a:spcPts val="1478"/>
                </a:lnSpc>
              </a:pPr>
              <a:endParaRPr sz="1200">
                <a:solidFill>
                  <a:prstClr val="black"/>
                </a:solidFill>
                <a:latin typeface="Calibri"/>
              </a:endParaRPr>
            </a:p>
          </p:txBody>
        </p:sp>
      </p:grpSp>
      <p:sp>
        <p:nvSpPr>
          <p:cNvPr id="5" name="Freeform 5"/>
          <p:cNvSpPr/>
          <p:nvPr/>
        </p:nvSpPr>
        <p:spPr>
          <a:xfrm>
            <a:off x="4373682" y="5854008"/>
            <a:ext cx="3444637" cy="944883"/>
          </a:xfrm>
          <a:custGeom>
            <a:avLst/>
            <a:gdLst/>
            <a:ahLst/>
            <a:cxnLst/>
            <a:rect l="l" t="t" r="r" b="b"/>
            <a:pathLst>
              <a:path w="5166956" h="1417325">
                <a:moveTo>
                  <a:pt x="0" y="0"/>
                </a:moveTo>
                <a:lnTo>
                  <a:pt x="5166956" y="0"/>
                </a:lnTo>
                <a:lnTo>
                  <a:pt x="5166956" y="1417325"/>
                </a:lnTo>
                <a:lnTo>
                  <a:pt x="0" y="1417325"/>
                </a:lnTo>
                <a:lnTo>
                  <a:pt x="0" y="0"/>
                </a:lnTo>
                <a:close/>
              </a:path>
            </a:pathLst>
          </a:custGeom>
          <a:blipFill>
            <a:blip r:embed="rId3"/>
            <a:stretch>
              <a:fillRect/>
            </a:stretch>
          </a:blipFill>
        </p:spPr>
        <p:txBody>
          <a:bodyPr/>
          <a:lstStyle/>
          <a:p>
            <a:pPr defTabSz="609630"/>
            <a:endParaRPr lang="fr-CA" sz="1200">
              <a:solidFill>
                <a:prstClr val="black"/>
              </a:solidFill>
              <a:latin typeface="Calibri"/>
            </a:endParaRPr>
          </a:p>
        </p:txBody>
      </p:sp>
      <p:sp>
        <p:nvSpPr>
          <p:cNvPr id="6" name="Freeform 6"/>
          <p:cNvSpPr/>
          <p:nvPr/>
        </p:nvSpPr>
        <p:spPr>
          <a:xfrm>
            <a:off x="2005569" y="2044665"/>
            <a:ext cx="8784711" cy="3019871"/>
          </a:xfrm>
          <a:custGeom>
            <a:avLst/>
            <a:gdLst/>
            <a:ahLst/>
            <a:cxnLst/>
            <a:rect l="l" t="t" r="r" b="b"/>
            <a:pathLst>
              <a:path w="12271294" h="4529806">
                <a:moveTo>
                  <a:pt x="0" y="0"/>
                </a:moveTo>
                <a:lnTo>
                  <a:pt x="12271294" y="0"/>
                </a:lnTo>
                <a:lnTo>
                  <a:pt x="12271294" y="4529805"/>
                </a:lnTo>
                <a:lnTo>
                  <a:pt x="0" y="4529805"/>
                </a:lnTo>
                <a:lnTo>
                  <a:pt x="0" y="0"/>
                </a:lnTo>
                <a:close/>
              </a:path>
            </a:pathLst>
          </a:custGeom>
          <a:blipFill>
            <a:blip>
              <a:extLst>
                <a:ext uri="{96DAC541-7B7A-43D3-8B79-37D633B846F1}">
                  <asvg:svgBlip xmlns:asvg="http://schemas.microsoft.com/office/drawing/2016/SVG/main" r:embed="rId4"/>
                </a:ext>
              </a:extLst>
            </a:blip>
            <a:stretch>
              <a:fillRect l="-52" r="-52"/>
            </a:stretch>
          </a:blipFill>
          <a:ln w="9525" cap="sq">
            <a:solidFill>
              <a:srgbClr val="FEFEFE"/>
            </a:solidFill>
            <a:prstDash val="sysDot"/>
            <a:miter/>
          </a:ln>
        </p:spPr>
        <p:txBody>
          <a:bodyPr/>
          <a:lstStyle/>
          <a:p>
            <a:pPr defTabSz="609630"/>
            <a:endParaRPr lang="fr-CA" sz="1200">
              <a:solidFill>
                <a:prstClr val="black"/>
              </a:solidFill>
              <a:latin typeface="Calibri"/>
            </a:endParaRPr>
          </a:p>
        </p:txBody>
      </p:sp>
      <p:sp>
        <p:nvSpPr>
          <p:cNvPr id="7" name="TextBox 7"/>
          <p:cNvSpPr txBox="1"/>
          <p:nvPr/>
        </p:nvSpPr>
        <p:spPr>
          <a:xfrm>
            <a:off x="2691369" y="2406314"/>
            <a:ext cx="7887564" cy="2407262"/>
          </a:xfrm>
          <a:prstGeom prst="rect">
            <a:avLst/>
          </a:prstGeom>
        </p:spPr>
        <p:txBody>
          <a:bodyPr wrap="square" lIns="0" tIns="0" rIns="0" bIns="0" rtlCol="0" anchor="t">
            <a:spAutoFit/>
          </a:bodyPr>
          <a:lstStyle/>
          <a:p>
            <a:pPr algn="just" defTabSz="609630">
              <a:lnSpc>
                <a:spcPct val="150000"/>
              </a:lnSpc>
              <a:spcBef>
                <a:spcPct val="0"/>
              </a:spcBef>
            </a:pPr>
            <a:r>
              <a:rPr lang="en-US" sz="2133" dirty="0" err="1">
                <a:solidFill>
                  <a:srgbClr val="FEFEFE"/>
                </a:solidFill>
                <a:latin typeface="Roboto"/>
                <a:ea typeface="Roboto"/>
                <a:cs typeface="Roboto"/>
                <a:sym typeface="Roboto"/>
              </a:rPr>
              <a:t>Reflète</a:t>
            </a:r>
            <a:r>
              <a:rPr lang="en-US" sz="2133" dirty="0">
                <a:solidFill>
                  <a:srgbClr val="FEFEFE"/>
                </a:solidFill>
                <a:latin typeface="Roboto"/>
                <a:ea typeface="Roboto"/>
                <a:cs typeface="Roboto"/>
                <a:sym typeface="Roboto"/>
              </a:rPr>
              <a:t> le </a:t>
            </a:r>
            <a:r>
              <a:rPr lang="en-US" sz="2133" dirty="0" err="1">
                <a:solidFill>
                  <a:srgbClr val="FEFEFE"/>
                </a:solidFill>
                <a:latin typeface="Roboto"/>
                <a:ea typeface="Roboto"/>
                <a:cs typeface="Roboto"/>
                <a:sym typeface="Roboto"/>
              </a:rPr>
              <a:t>contexte</a:t>
            </a:r>
            <a:r>
              <a:rPr lang="en-US" sz="2133" dirty="0">
                <a:solidFill>
                  <a:srgbClr val="FEFEFE"/>
                </a:solidFill>
                <a:latin typeface="Roboto"/>
                <a:ea typeface="Roboto"/>
                <a:cs typeface="Roboto"/>
                <a:sym typeface="Roboto"/>
              </a:rPr>
              <a:t> local de </a:t>
            </a:r>
            <a:r>
              <a:rPr lang="en-US" sz="2133" dirty="0" err="1">
                <a:solidFill>
                  <a:srgbClr val="FEFEFE"/>
                </a:solidFill>
                <a:latin typeface="Roboto"/>
                <a:ea typeface="Roboto"/>
                <a:cs typeface="Roboto"/>
                <a:sym typeface="Roboto"/>
              </a:rPr>
              <a:t>l’école</a:t>
            </a:r>
            <a:r>
              <a:rPr lang="en-US" sz="2133" dirty="0">
                <a:solidFill>
                  <a:srgbClr val="FEFEFE"/>
                </a:solidFill>
                <a:latin typeface="Roboto"/>
                <a:ea typeface="Roboto"/>
                <a:cs typeface="Roboto"/>
                <a:sym typeface="Roboto"/>
              </a:rPr>
              <a:t> et de la </a:t>
            </a:r>
            <a:r>
              <a:rPr lang="en-US" sz="2133" dirty="0" err="1">
                <a:solidFill>
                  <a:srgbClr val="FEFEFE"/>
                </a:solidFill>
                <a:latin typeface="Roboto"/>
                <a:ea typeface="Roboto"/>
                <a:cs typeface="Roboto"/>
                <a:sym typeface="Roboto"/>
              </a:rPr>
              <a:t>région</a:t>
            </a:r>
            <a:r>
              <a:rPr lang="en-US" sz="2133" dirty="0">
                <a:solidFill>
                  <a:srgbClr val="FEFEFE"/>
                </a:solidFill>
                <a:latin typeface="Roboto"/>
                <a:ea typeface="Roboto"/>
                <a:cs typeface="Roboto"/>
                <a:sym typeface="Roboto"/>
              </a:rPr>
              <a:t> </a:t>
            </a:r>
            <a:endParaRPr lang="fr-FR" sz="1200">
              <a:solidFill>
                <a:prstClr val="black"/>
              </a:solidFill>
              <a:latin typeface="Calibri"/>
            </a:endParaRPr>
          </a:p>
          <a:p>
            <a:pPr algn="just" defTabSz="609630">
              <a:lnSpc>
                <a:spcPct val="150000"/>
              </a:lnSpc>
              <a:spcBef>
                <a:spcPct val="0"/>
              </a:spcBef>
            </a:pPr>
            <a:r>
              <a:rPr lang="en-US" sz="2133" dirty="0" err="1">
                <a:solidFill>
                  <a:srgbClr val="FEFEFE"/>
                </a:solidFill>
                <a:latin typeface="Roboto"/>
                <a:ea typeface="Roboto"/>
                <a:cs typeface="Roboto"/>
                <a:sym typeface="Roboto"/>
              </a:rPr>
              <a:t>Lié</a:t>
            </a:r>
            <a:r>
              <a:rPr lang="en-US" sz="2133" dirty="0">
                <a:solidFill>
                  <a:srgbClr val="FEFEFE"/>
                </a:solidFill>
                <a:latin typeface="Roboto"/>
                <a:ea typeface="Roboto"/>
                <a:cs typeface="Roboto"/>
                <a:sym typeface="Roboto"/>
              </a:rPr>
              <a:t> aux </a:t>
            </a:r>
            <a:r>
              <a:rPr lang="en-US" sz="2133" dirty="0" err="1">
                <a:solidFill>
                  <a:srgbClr val="FEFEFE"/>
                </a:solidFill>
                <a:latin typeface="Roboto"/>
                <a:ea typeface="Roboto"/>
                <a:cs typeface="Roboto"/>
                <a:sym typeface="Roboto"/>
              </a:rPr>
              <a:t>élèves</a:t>
            </a:r>
            <a:r>
              <a:rPr lang="en-US" sz="2133" dirty="0">
                <a:solidFill>
                  <a:srgbClr val="FEFEFE"/>
                </a:solidFill>
                <a:latin typeface="Roboto"/>
                <a:ea typeface="Roboto"/>
                <a:cs typeface="Roboto"/>
                <a:sym typeface="Roboto"/>
              </a:rPr>
              <a:t> et à </a:t>
            </a:r>
            <a:r>
              <a:rPr lang="en-US" sz="2133" dirty="0" err="1">
                <a:solidFill>
                  <a:srgbClr val="FEFEFE"/>
                </a:solidFill>
                <a:latin typeface="Roboto"/>
                <a:ea typeface="Roboto"/>
                <a:cs typeface="Roboto"/>
                <a:sym typeface="Roboto"/>
              </a:rPr>
              <a:t>leurs</a:t>
            </a:r>
            <a:r>
              <a:rPr lang="en-US" sz="2133" dirty="0">
                <a:solidFill>
                  <a:srgbClr val="FEFEFE"/>
                </a:solidFill>
                <a:latin typeface="Roboto"/>
                <a:ea typeface="Roboto"/>
                <a:cs typeface="Roboto"/>
                <a:sym typeface="Roboto"/>
              </a:rPr>
              <a:t> parents </a:t>
            </a:r>
            <a:r>
              <a:rPr lang="en-US" sz="2133" dirty="0" err="1">
                <a:solidFill>
                  <a:srgbClr val="FEFEFE"/>
                </a:solidFill>
                <a:latin typeface="Roboto"/>
                <a:ea typeface="Roboto"/>
                <a:cs typeface="Roboto"/>
                <a:sym typeface="Roboto"/>
              </a:rPr>
              <a:t>ou</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gardiens</a:t>
            </a:r>
            <a:endParaRPr lang="en-US" sz="2133" dirty="0" err="1">
              <a:solidFill>
                <a:srgbClr val="FEFEFE"/>
              </a:solidFill>
              <a:latin typeface="Roboto"/>
              <a:ea typeface="Roboto"/>
              <a:cs typeface="Roboto"/>
            </a:endParaRPr>
          </a:p>
          <a:p>
            <a:pPr algn="just" defTabSz="609630">
              <a:lnSpc>
                <a:spcPct val="150000"/>
              </a:lnSpc>
              <a:spcBef>
                <a:spcPct val="0"/>
              </a:spcBef>
            </a:pPr>
            <a:r>
              <a:rPr lang="en-US" sz="2133" dirty="0" err="1">
                <a:solidFill>
                  <a:srgbClr val="FEFEFE"/>
                </a:solidFill>
                <a:latin typeface="Roboto"/>
                <a:ea typeface="Roboto"/>
                <a:cs typeface="Roboto"/>
                <a:sym typeface="Roboto"/>
              </a:rPr>
              <a:t>S’appuie</a:t>
            </a:r>
            <a:r>
              <a:rPr lang="en-US" sz="2133" dirty="0">
                <a:solidFill>
                  <a:srgbClr val="FEFEFE"/>
                </a:solidFill>
                <a:latin typeface="Roboto"/>
                <a:ea typeface="Roboto"/>
                <a:cs typeface="Roboto"/>
                <a:sym typeface="Roboto"/>
              </a:rPr>
              <a:t> sur les </a:t>
            </a:r>
            <a:r>
              <a:rPr lang="en-US" sz="2133" dirty="0" err="1">
                <a:solidFill>
                  <a:srgbClr val="FEFEFE"/>
                </a:solidFill>
                <a:latin typeface="Roboto"/>
                <a:ea typeface="Roboto"/>
                <a:cs typeface="Roboto"/>
                <a:sym typeface="Roboto"/>
              </a:rPr>
              <a:t>programmes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existants</a:t>
            </a:r>
            <a:endParaRPr lang="en-US" sz="2133" dirty="0" err="1">
              <a:solidFill>
                <a:srgbClr val="FEFEFE"/>
              </a:solidFill>
              <a:latin typeface="Roboto"/>
              <a:ea typeface="Roboto"/>
              <a:cs typeface="Roboto"/>
            </a:endParaRPr>
          </a:p>
          <a:p>
            <a:pPr algn="just" defTabSz="609630">
              <a:lnSpc>
                <a:spcPct val="150000"/>
              </a:lnSpc>
              <a:spcBef>
                <a:spcPct val="0"/>
              </a:spcBef>
            </a:pPr>
            <a:r>
              <a:rPr lang="en-US" sz="2133" dirty="0" err="1">
                <a:solidFill>
                  <a:srgbClr val="FEFEFE"/>
                </a:solidFill>
                <a:latin typeface="Roboto"/>
                <a:ea typeface="Roboto"/>
                <a:cs typeface="Roboto"/>
                <a:sym typeface="Roboto"/>
              </a:rPr>
              <a:t>Valorise</a:t>
            </a:r>
            <a:r>
              <a:rPr lang="en-US" sz="2133" dirty="0">
                <a:solidFill>
                  <a:srgbClr val="FEFEFE"/>
                </a:solidFill>
                <a:latin typeface="Roboto"/>
                <a:ea typeface="Roboto"/>
                <a:cs typeface="Roboto"/>
                <a:sym typeface="Roboto"/>
              </a:rPr>
              <a:t> les </a:t>
            </a:r>
            <a:r>
              <a:rPr lang="en-US" sz="2133" dirty="0" err="1">
                <a:solidFill>
                  <a:srgbClr val="FEFEFE"/>
                </a:solidFill>
                <a:latin typeface="Roboto"/>
                <a:ea typeface="Roboto"/>
                <a:cs typeface="Roboto"/>
                <a:sym typeface="Roboto"/>
              </a:rPr>
              <a:t>connaissances</a:t>
            </a:r>
            <a:r>
              <a:rPr lang="en-US" sz="2133" dirty="0">
                <a:solidFill>
                  <a:srgbClr val="FEFEFE"/>
                </a:solidFill>
                <a:latin typeface="Roboto"/>
                <a:ea typeface="Roboto"/>
                <a:cs typeface="Roboto"/>
                <a:sym typeface="Roboto"/>
              </a:rPr>
              <a:t>, les </a:t>
            </a:r>
            <a:r>
              <a:rPr lang="en-US" sz="2133" dirty="0" err="1">
                <a:solidFill>
                  <a:srgbClr val="FEFEFE"/>
                </a:solidFill>
                <a:latin typeface="Roboto"/>
                <a:ea typeface="Roboto"/>
                <a:cs typeface="Roboto"/>
                <a:sym typeface="Roboto"/>
              </a:rPr>
              <a:t>compétences</a:t>
            </a:r>
            <a:r>
              <a:rPr lang="en-US" sz="2133" dirty="0">
                <a:solidFill>
                  <a:srgbClr val="FEFEFE"/>
                </a:solidFill>
                <a:latin typeface="Roboto"/>
                <a:ea typeface="Roboto"/>
                <a:cs typeface="Roboto"/>
                <a:sym typeface="Roboto"/>
              </a:rPr>
              <a:t> et les liens </a:t>
            </a:r>
            <a:r>
              <a:rPr lang="en-US" sz="2133" dirty="0" err="1">
                <a:solidFill>
                  <a:srgbClr val="FEFEFE"/>
                </a:solidFill>
                <a:latin typeface="Roboto"/>
                <a:ea typeface="Roboto"/>
                <a:cs typeface="Roboto"/>
                <a:sym typeface="Roboto"/>
              </a:rPr>
              <a:t>locaux</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Soutien</a:t>
            </a:r>
            <a:r>
              <a:rPr lang="en-US" sz="2133" dirty="0">
                <a:solidFill>
                  <a:srgbClr val="FEFEFE"/>
                </a:solidFill>
                <a:latin typeface="Roboto"/>
                <a:ea typeface="Roboto"/>
                <a:cs typeface="Roboto"/>
                <a:sym typeface="Roboto"/>
              </a:rPr>
              <a:t> les déjeuners, </a:t>
            </a:r>
            <a:r>
              <a:rPr lang="en-US" sz="2133" dirty="0" err="1">
                <a:solidFill>
                  <a:srgbClr val="FEFEFE"/>
                </a:solidFill>
                <a:latin typeface="Roboto"/>
                <a:ea typeface="Roboto"/>
                <a:cs typeface="Roboto"/>
                <a:sym typeface="Roboto"/>
              </a:rPr>
              <a:t>dîners</a:t>
            </a:r>
            <a:r>
              <a:rPr lang="en-US" sz="2133" dirty="0">
                <a:solidFill>
                  <a:srgbClr val="FEFEFE"/>
                </a:solidFill>
                <a:latin typeface="Roboto"/>
                <a:ea typeface="Roboto"/>
                <a:cs typeface="Roboto"/>
                <a:sym typeface="Roboto"/>
              </a:rPr>
              <a:t> et collations</a:t>
            </a:r>
            <a:endParaRPr lang="en-US" sz="2133" dirty="0">
              <a:solidFill>
                <a:srgbClr val="FEFEFE"/>
              </a:solidFill>
              <a:latin typeface="Roboto"/>
              <a:ea typeface="Roboto"/>
              <a:cs typeface="Roboto"/>
            </a:endParaRPr>
          </a:p>
        </p:txBody>
      </p:sp>
      <p:sp>
        <p:nvSpPr>
          <p:cNvPr id="8" name="TextBox 8"/>
          <p:cNvSpPr txBox="1"/>
          <p:nvPr/>
        </p:nvSpPr>
        <p:spPr>
          <a:xfrm>
            <a:off x="2005569" y="393218"/>
            <a:ext cx="3950051" cy="585225"/>
          </a:xfrm>
          <a:prstGeom prst="rect">
            <a:avLst/>
          </a:prstGeom>
        </p:spPr>
        <p:txBody>
          <a:bodyPr lIns="0" tIns="0" rIns="0" bIns="0" rtlCol="0" anchor="t">
            <a:spAutoFit/>
          </a:bodyPr>
          <a:lstStyle/>
          <a:p>
            <a:pPr defTabSz="609630">
              <a:lnSpc>
                <a:spcPts val="4861"/>
              </a:lnSpc>
            </a:pPr>
            <a:r>
              <a:rPr lang="en-US" sz="3467" b="1">
                <a:solidFill>
                  <a:srgbClr val="FFFFFF"/>
                </a:solidFill>
                <a:latin typeface="Brandon Grotesque 1 Bold"/>
                <a:sym typeface="Brandon Grotesque 1 Bold"/>
              </a:rPr>
              <a:t>PRINCIPE 4</a:t>
            </a:r>
            <a:endParaRPr lang="fr-FR" sz="1200">
              <a:solidFill>
                <a:prstClr val="black"/>
              </a:solidFill>
              <a:latin typeface="Calibri"/>
            </a:endParaRPr>
          </a:p>
        </p:txBody>
      </p:sp>
      <p:grpSp>
        <p:nvGrpSpPr>
          <p:cNvPr id="9" name="Group 9"/>
          <p:cNvGrpSpPr/>
          <p:nvPr/>
        </p:nvGrpSpPr>
        <p:grpSpPr>
          <a:xfrm>
            <a:off x="2005569" y="1540969"/>
            <a:ext cx="6561299" cy="766789"/>
            <a:chOff x="0" y="0"/>
            <a:chExt cx="13122598" cy="1533578"/>
          </a:xfrm>
        </p:grpSpPr>
        <p:grpSp>
          <p:nvGrpSpPr>
            <p:cNvPr id="10" name="Group 10"/>
            <p:cNvGrpSpPr/>
            <p:nvPr/>
          </p:nvGrpSpPr>
          <p:grpSpPr>
            <a:xfrm>
              <a:off x="0" y="0"/>
              <a:ext cx="13122598" cy="752332"/>
              <a:chOff x="0" y="0"/>
              <a:chExt cx="2455120" cy="140755"/>
            </a:xfrm>
          </p:grpSpPr>
          <p:sp>
            <p:nvSpPr>
              <p:cNvPr id="11" name="Freeform 11"/>
              <p:cNvSpPr/>
              <p:nvPr/>
            </p:nvSpPr>
            <p:spPr>
              <a:xfrm>
                <a:off x="0" y="0"/>
                <a:ext cx="2455120" cy="140755"/>
              </a:xfrm>
              <a:custGeom>
                <a:avLst/>
                <a:gdLst/>
                <a:ahLst/>
                <a:cxnLst/>
                <a:rect l="l" t="t" r="r" b="b"/>
                <a:pathLst>
                  <a:path w="2455120" h="140755">
                    <a:moveTo>
                      <a:pt x="0" y="0"/>
                    </a:moveTo>
                    <a:lnTo>
                      <a:pt x="2455120" y="0"/>
                    </a:lnTo>
                    <a:lnTo>
                      <a:pt x="2455120" y="140755"/>
                    </a:lnTo>
                    <a:lnTo>
                      <a:pt x="0" y="140755"/>
                    </a:lnTo>
                    <a:close/>
                  </a:path>
                </a:pathLst>
              </a:custGeom>
              <a:solidFill>
                <a:srgbClr val="FFFFFF"/>
              </a:solidFill>
            </p:spPr>
            <p:txBody>
              <a:bodyPr/>
              <a:lstStyle/>
              <a:p>
                <a:pPr defTabSz="609630"/>
                <a:endParaRPr lang="fr-CA" sz="1200">
                  <a:solidFill>
                    <a:prstClr val="black"/>
                  </a:solidFill>
                  <a:latin typeface="Calibri"/>
                </a:endParaRPr>
              </a:p>
            </p:txBody>
          </p:sp>
          <p:sp>
            <p:nvSpPr>
              <p:cNvPr id="12" name="TextBox 12"/>
              <p:cNvSpPr txBox="1"/>
              <p:nvPr/>
            </p:nvSpPr>
            <p:spPr>
              <a:xfrm>
                <a:off x="0" y="-57150"/>
                <a:ext cx="2455120" cy="197905"/>
              </a:xfrm>
              <a:prstGeom prst="rect">
                <a:avLst/>
              </a:prstGeom>
            </p:spPr>
            <p:txBody>
              <a:bodyPr lIns="32181" tIns="32181" rIns="32181" bIns="32181" rtlCol="0" anchor="ctr"/>
              <a:lstStyle/>
              <a:p>
                <a:pPr algn="ctr" defTabSz="609630">
                  <a:lnSpc>
                    <a:spcPts val="2254"/>
                  </a:lnSpc>
                </a:pPr>
                <a:endParaRPr sz="1200">
                  <a:solidFill>
                    <a:prstClr val="black"/>
                  </a:solidFill>
                  <a:latin typeface="Calibri"/>
                </a:endParaRPr>
              </a:p>
            </p:txBody>
          </p:sp>
        </p:grpSp>
        <p:sp>
          <p:nvSpPr>
            <p:cNvPr id="13" name="TextBox 13"/>
            <p:cNvSpPr txBox="1"/>
            <p:nvPr/>
          </p:nvSpPr>
          <p:spPr>
            <a:xfrm>
              <a:off x="144836" y="11750"/>
              <a:ext cx="12977762" cy="1521828"/>
            </a:xfrm>
            <a:prstGeom prst="rect">
              <a:avLst/>
            </a:prstGeom>
          </p:spPr>
          <p:txBody>
            <a:bodyPr lIns="0" tIns="0" rIns="0" bIns="0" rtlCol="0" anchor="t">
              <a:spAutoFit/>
            </a:bodyPr>
            <a:lstStyle/>
            <a:p>
              <a:pPr defTabSz="609630">
                <a:lnSpc>
                  <a:spcPts val="3127"/>
                </a:lnSpc>
              </a:pPr>
              <a:r>
                <a:rPr lang="en-US" sz="2234" b="1">
                  <a:solidFill>
                    <a:srgbClr val="ADD8AC"/>
                  </a:solidFill>
                  <a:latin typeface="Roboto Bold"/>
                  <a:ea typeface="Roboto Bold"/>
                  <a:cs typeface="Roboto Bold"/>
                  <a:sym typeface="Roboto Bold"/>
                </a:rPr>
                <a:t>FLEXIBLE ET ADAPTÉ AUX CONDITIONS LOCALES</a:t>
              </a:r>
            </a:p>
          </p:txBody>
        </p:sp>
      </p:grpSp>
      <p:sp>
        <p:nvSpPr>
          <p:cNvPr id="14" name="TextBox 14"/>
          <p:cNvSpPr txBox="1"/>
          <p:nvPr/>
        </p:nvSpPr>
        <p:spPr>
          <a:xfrm>
            <a:off x="2005569" y="5261418"/>
            <a:ext cx="8180863" cy="327975"/>
          </a:xfrm>
          <a:prstGeom prst="rect">
            <a:avLst/>
          </a:prstGeom>
        </p:spPr>
        <p:txBody>
          <a:bodyPr lIns="0" tIns="0" rIns="0" bIns="0" rtlCol="0" anchor="t">
            <a:spAutoFit/>
          </a:bodyPr>
          <a:lstStyle/>
          <a:p>
            <a:pPr algn="ctr" defTabSz="609630">
              <a:lnSpc>
                <a:spcPts val="2814"/>
              </a:lnSpc>
            </a:pPr>
            <a:r>
              <a:rPr lang="en-US" sz="2010">
                <a:solidFill>
                  <a:srgbClr val="FFFFFF"/>
                </a:solidFill>
                <a:latin typeface="Brandon Grotesque 2"/>
                <a:ea typeface="Brandon Grotesque 2"/>
                <a:cs typeface="Brandon Grotesque 2"/>
                <a:sym typeface="Brandon Grotesque 2"/>
              </a:rPr>
              <a:t>Vers un programme d’alimentation scolaire sain et durable</a:t>
            </a:r>
          </a:p>
        </p:txBody>
      </p:sp>
      <p:sp>
        <p:nvSpPr>
          <p:cNvPr id="15" name="Freeform 15"/>
          <p:cNvSpPr/>
          <p:nvPr/>
        </p:nvSpPr>
        <p:spPr>
          <a:xfrm>
            <a:off x="8955767" y="389222"/>
            <a:ext cx="1230664" cy="1527913"/>
          </a:xfrm>
          <a:custGeom>
            <a:avLst/>
            <a:gdLst/>
            <a:ahLst/>
            <a:cxnLst/>
            <a:rect l="l" t="t" r="r" b="b"/>
            <a:pathLst>
              <a:path w="1845996" h="2291869">
                <a:moveTo>
                  <a:pt x="0" y="0"/>
                </a:moveTo>
                <a:lnTo>
                  <a:pt x="1845996" y="0"/>
                </a:lnTo>
                <a:lnTo>
                  <a:pt x="1845996" y="2291869"/>
                </a:lnTo>
                <a:lnTo>
                  <a:pt x="0" y="229186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CA" sz="1200">
              <a:solidFill>
                <a:prstClr val="black"/>
              </a:solidFill>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EF5F6"/>
        </a:solidFill>
        <a:effectLst/>
      </p:bgPr>
    </p:bg>
    <p:spTree>
      <p:nvGrpSpPr>
        <p:cNvPr id="1" name=""/>
        <p:cNvGrpSpPr/>
        <p:nvPr/>
      </p:nvGrpSpPr>
      <p:grpSpPr>
        <a:xfrm>
          <a:off x="0" y="0"/>
          <a:ext cx="0" cy="0"/>
          <a:chOff x="0" y="0"/>
          <a:chExt cx="0" cy="0"/>
        </a:xfrm>
      </p:grpSpPr>
      <p:grpSp>
        <p:nvGrpSpPr>
          <p:cNvPr id="2" name="Group 2"/>
          <p:cNvGrpSpPr/>
          <p:nvPr/>
        </p:nvGrpSpPr>
        <p:grpSpPr>
          <a:xfrm>
            <a:off x="0" y="5794898"/>
            <a:ext cx="12192000" cy="1063102"/>
            <a:chOff x="0" y="0"/>
            <a:chExt cx="6020741" cy="524989"/>
          </a:xfrm>
        </p:grpSpPr>
        <p:sp>
          <p:nvSpPr>
            <p:cNvPr id="3" name="Freeform 3"/>
            <p:cNvSpPr/>
            <p:nvPr/>
          </p:nvSpPr>
          <p:spPr>
            <a:xfrm>
              <a:off x="0" y="0"/>
              <a:ext cx="6020741" cy="524989"/>
            </a:xfrm>
            <a:custGeom>
              <a:avLst/>
              <a:gdLst/>
              <a:ahLst/>
              <a:cxnLst/>
              <a:rect l="l" t="t" r="r" b="b"/>
              <a:pathLst>
                <a:path w="6020741" h="524989">
                  <a:moveTo>
                    <a:pt x="0" y="0"/>
                  </a:moveTo>
                  <a:lnTo>
                    <a:pt x="6020741" y="0"/>
                  </a:lnTo>
                  <a:lnTo>
                    <a:pt x="6020741" y="524989"/>
                  </a:lnTo>
                  <a:lnTo>
                    <a:pt x="0" y="524989"/>
                  </a:lnTo>
                  <a:close/>
                </a:path>
              </a:pathLst>
            </a:custGeom>
            <a:solidFill>
              <a:srgbClr val="FFFFFF"/>
            </a:solidFill>
          </p:spPr>
          <p:txBody>
            <a:bodyPr/>
            <a:lstStyle/>
            <a:p>
              <a:pPr defTabSz="609630"/>
              <a:endParaRPr lang="fr-CA" sz="1200">
                <a:solidFill>
                  <a:prstClr val="black"/>
                </a:solidFill>
                <a:latin typeface="Calibri"/>
              </a:endParaRPr>
            </a:p>
          </p:txBody>
        </p:sp>
        <p:sp>
          <p:nvSpPr>
            <p:cNvPr id="4" name="TextBox 4"/>
            <p:cNvSpPr txBox="1"/>
            <p:nvPr/>
          </p:nvSpPr>
          <p:spPr>
            <a:xfrm>
              <a:off x="0" y="-38100"/>
              <a:ext cx="6020741" cy="563089"/>
            </a:xfrm>
            <a:prstGeom prst="rect">
              <a:avLst/>
            </a:prstGeom>
          </p:spPr>
          <p:txBody>
            <a:bodyPr lIns="24384" tIns="24384" rIns="24384" bIns="24384" rtlCol="0" anchor="ctr"/>
            <a:lstStyle/>
            <a:p>
              <a:pPr algn="ctr" defTabSz="609630">
                <a:lnSpc>
                  <a:spcPts val="1478"/>
                </a:lnSpc>
              </a:pPr>
              <a:endParaRPr sz="1200">
                <a:solidFill>
                  <a:prstClr val="black"/>
                </a:solidFill>
                <a:latin typeface="Calibri"/>
              </a:endParaRPr>
            </a:p>
          </p:txBody>
        </p:sp>
      </p:grpSp>
      <p:sp>
        <p:nvSpPr>
          <p:cNvPr id="5" name="Freeform 5"/>
          <p:cNvSpPr/>
          <p:nvPr/>
        </p:nvSpPr>
        <p:spPr>
          <a:xfrm>
            <a:off x="4373682" y="5854008"/>
            <a:ext cx="3444637" cy="944883"/>
          </a:xfrm>
          <a:custGeom>
            <a:avLst/>
            <a:gdLst/>
            <a:ahLst/>
            <a:cxnLst/>
            <a:rect l="l" t="t" r="r" b="b"/>
            <a:pathLst>
              <a:path w="5166956" h="1417325">
                <a:moveTo>
                  <a:pt x="0" y="0"/>
                </a:moveTo>
                <a:lnTo>
                  <a:pt x="5166956" y="0"/>
                </a:lnTo>
                <a:lnTo>
                  <a:pt x="5166956" y="1417325"/>
                </a:lnTo>
                <a:lnTo>
                  <a:pt x="0" y="1417325"/>
                </a:lnTo>
                <a:lnTo>
                  <a:pt x="0" y="0"/>
                </a:lnTo>
                <a:close/>
              </a:path>
            </a:pathLst>
          </a:custGeom>
          <a:blipFill>
            <a:blip r:embed="rId3"/>
            <a:stretch>
              <a:fillRect/>
            </a:stretch>
          </a:blipFill>
        </p:spPr>
        <p:txBody>
          <a:bodyPr/>
          <a:lstStyle/>
          <a:p>
            <a:pPr defTabSz="609630"/>
            <a:endParaRPr lang="fr-CA" sz="1200">
              <a:solidFill>
                <a:prstClr val="black"/>
              </a:solidFill>
              <a:latin typeface="Calibri"/>
            </a:endParaRPr>
          </a:p>
        </p:txBody>
      </p:sp>
      <p:sp>
        <p:nvSpPr>
          <p:cNvPr id="6" name="Freeform 6"/>
          <p:cNvSpPr/>
          <p:nvPr/>
        </p:nvSpPr>
        <p:spPr>
          <a:xfrm>
            <a:off x="2005569" y="2139471"/>
            <a:ext cx="8180863" cy="3019871"/>
          </a:xfrm>
          <a:custGeom>
            <a:avLst/>
            <a:gdLst/>
            <a:ahLst/>
            <a:cxnLst/>
            <a:rect l="l" t="t" r="r" b="b"/>
            <a:pathLst>
              <a:path w="12271294" h="4529806">
                <a:moveTo>
                  <a:pt x="0" y="0"/>
                </a:moveTo>
                <a:lnTo>
                  <a:pt x="12271294" y="0"/>
                </a:lnTo>
                <a:lnTo>
                  <a:pt x="12271294" y="4529806"/>
                </a:lnTo>
                <a:lnTo>
                  <a:pt x="0" y="4529806"/>
                </a:lnTo>
                <a:lnTo>
                  <a:pt x="0" y="0"/>
                </a:lnTo>
                <a:close/>
              </a:path>
            </a:pathLst>
          </a:custGeom>
          <a:blipFill>
            <a:blip>
              <a:extLst>
                <a:ext uri="{96DAC541-7B7A-43D3-8B79-37D633B846F1}">
                  <asvg:svgBlip xmlns:asvg="http://schemas.microsoft.com/office/drawing/2016/SVG/main" r:embed="rId4"/>
                </a:ext>
              </a:extLst>
            </a:blip>
            <a:stretch>
              <a:fillRect l="-52" r="-52"/>
            </a:stretch>
          </a:blipFill>
          <a:ln w="28575" cap="sq">
            <a:solidFill>
              <a:srgbClr val="14AEB8"/>
            </a:solidFill>
            <a:prstDash val="sysDot"/>
            <a:miter/>
          </a:ln>
        </p:spPr>
        <p:txBody>
          <a:bodyPr/>
          <a:lstStyle/>
          <a:p>
            <a:pPr defTabSz="609630"/>
            <a:endParaRPr lang="fr-CA" sz="1200">
              <a:solidFill>
                <a:prstClr val="black"/>
              </a:solidFill>
              <a:latin typeface="Calibri"/>
            </a:endParaRPr>
          </a:p>
        </p:txBody>
      </p:sp>
      <p:sp>
        <p:nvSpPr>
          <p:cNvPr id="7" name="TextBox 7"/>
          <p:cNvSpPr txBox="1"/>
          <p:nvPr/>
        </p:nvSpPr>
        <p:spPr>
          <a:xfrm>
            <a:off x="2691369" y="2672415"/>
            <a:ext cx="6809263" cy="1985608"/>
          </a:xfrm>
          <a:prstGeom prst="rect">
            <a:avLst/>
          </a:prstGeom>
        </p:spPr>
        <p:txBody>
          <a:bodyPr lIns="0" tIns="0" rIns="0" bIns="0" rtlCol="0" anchor="t">
            <a:spAutoFit/>
          </a:bodyPr>
          <a:lstStyle/>
          <a:p>
            <a:pPr algn="just" defTabSz="609630">
              <a:lnSpc>
                <a:spcPts val="2557"/>
              </a:lnSpc>
              <a:spcBef>
                <a:spcPct val="0"/>
              </a:spcBef>
            </a:pPr>
            <a:r>
              <a:rPr lang="en-US" sz="2133" dirty="0" err="1">
                <a:solidFill>
                  <a:srgbClr val="14AEB8"/>
                </a:solidFill>
                <a:latin typeface="Roboto"/>
                <a:ea typeface="Roboto"/>
                <a:cs typeface="Roboto"/>
                <a:sym typeface="Roboto"/>
              </a:rPr>
              <a:t>Intégre</a:t>
            </a:r>
            <a:r>
              <a:rPr lang="en-US" sz="2133" dirty="0">
                <a:solidFill>
                  <a:srgbClr val="14AEB8"/>
                </a:solidFill>
                <a:latin typeface="Roboto"/>
                <a:ea typeface="Roboto"/>
                <a:cs typeface="Roboto"/>
                <a:sym typeface="Roboto"/>
              </a:rPr>
              <a:t> la </a:t>
            </a:r>
            <a:r>
              <a:rPr lang="en-US" sz="2133" dirty="0" err="1">
                <a:solidFill>
                  <a:srgbClr val="14AEB8"/>
                </a:solidFill>
                <a:latin typeface="Roboto"/>
                <a:ea typeface="Roboto"/>
                <a:cs typeface="Roboto"/>
                <a:sym typeface="Roboto"/>
              </a:rPr>
              <a:t>souveraineté</a:t>
            </a:r>
            <a:r>
              <a:rPr lang="en-US" sz="2133" dirty="0">
                <a:solidFill>
                  <a:srgbClr val="14AEB8"/>
                </a:solidFill>
                <a:latin typeface="Roboto"/>
                <a:ea typeface="Roboto"/>
                <a:cs typeface="Roboto"/>
                <a:sym typeface="Roboto"/>
              </a:rPr>
              <a:t> </a:t>
            </a:r>
            <a:r>
              <a:rPr lang="en-US" sz="2133" dirty="0" err="1">
                <a:solidFill>
                  <a:srgbClr val="14AEB8"/>
                </a:solidFill>
                <a:latin typeface="Roboto"/>
                <a:ea typeface="Roboto"/>
                <a:cs typeface="Roboto"/>
                <a:sym typeface="Roboto"/>
              </a:rPr>
              <a:t>alimentaire</a:t>
            </a:r>
            <a:r>
              <a:rPr lang="en-US" sz="2133" dirty="0">
                <a:solidFill>
                  <a:srgbClr val="14AEB8"/>
                </a:solidFill>
                <a:latin typeface="Roboto"/>
                <a:ea typeface="Roboto"/>
                <a:cs typeface="Roboto"/>
                <a:sym typeface="Roboto"/>
              </a:rPr>
              <a:t> </a:t>
            </a:r>
            <a:r>
              <a:rPr lang="en-US" sz="2133" dirty="0" err="1">
                <a:solidFill>
                  <a:srgbClr val="14AEB8"/>
                </a:solidFill>
                <a:latin typeface="Roboto"/>
                <a:ea typeface="Roboto"/>
                <a:cs typeface="Roboto"/>
                <a:sym typeface="Roboto"/>
              </a:rPr>
              <a:t>autochtone</a:t>
            </a:r>
            <a:r>
              <a:rPr lang="en-US" sz="2133" dirty="0">
                <a:solidFill>
                  <a:srgbClr val="14AEB8"/>
                </a:solidFill>
                <a:latin typeface="Roboto"/>
                <a:ea typeface="Roboto"/>
                <a:cs typeface="Roboto"/>
                <a:sym typeface="Roboto"/>
              </a:rPr>
              <a:t> </a:t>
            </a:r>
            <a:endParaRPr lang="fr-FR" sz="1200">
              <a:solidFill>
                <a:prstClr val="black"/>
              </a:solidFill>
              <a:latin typeface="Calibri"/>
              <a:ea typeface="Calibri"/>
              <a:cs typeface="Calibri"/>
            </a:endParaRPr>
          </a:p>
          <a:p>
            <a:pPr algn="just" defTabSz="609630">
              <a:lnSpc>
                <a:spcPts val="2557"/>
              </a:lnSpc>
              <a:spcBef>
                <a:spcPct val="0"/>
              </a:spcBef>
            </a:pPr>
            <a:endParaRPr lang="en-US" sz="2133" dirty="0">
              <a:solidFill>
                <a:srgbClr val="14AEB8"/>
              </a:solidFill>
              <a:latin typeface="Roboto"/>
              <a:ea typeface="Roboto"/>
              <a:cs typeface="Roboto"/>
            </a:endParaRPr>
          </a:p>
          <a:p>
            <a:pPr algn="just" defTabSz="609630">
              <a:lnSpc>
                <a:spcPts val="2557"/>
              </a:lnSpc>
              <a:spcBef>
                <a:spcPct val="0"/>
              </a:spcBef>
            </a:pPr>
            <a:endParaRPr lang="en-US" sz="2133" dirty="0">
              <a:solidFill>
                <a:srgbClr val="14AEB8"/>
              </a:solidFill>
              <a:latin typeface="Roboto"/>
              <a:ea typeface="Roboto"/>
              <a:cs typeface="Roboto"/>
              <a:sym typeface="Roboto"/>
            </a:endParaRPr>
          </a:p>
          <a:p>
            <a:pPr algn="just" defTabSz="609630">
              <a:lnSpc>
                <a:spcPts val="2557"/>
              </a:lnSpc>
              <a:spcBef>
                <a:spcPct val="0"/>
              </a:spcBef>
            </a:pPr>
            <a:r>
              <a:rPr lang="en-US" sz="2133" dirty="0">
                <a:solidFill>
                  <a:srgbClr val="14AEB8"/>
                </a:solidFill>
                <a:latin typeface="Roboto"/>
                <a:ea typeface="Roboto"/>
                <a:cs typeface="Roboto"/>
                <a:sym typeface="Roboto"/>
              </a:rPr>
              <a:t>Soutien la représentation des Premières Nations, des Métis et des Inuits dans la </a:t>
            </a:r>
            <a:r>
              <a:rPr lang="en-US" sz="2133" dirty="0" err="1">
                <a:solidFill>
                  <a:srgbClr val="14AEB8"/>
                </a:solidFill>
                <a:latin typeface="Roboto"/>
                <a:ea typeface="Roboto"/>
                <a:cs typeface="Roboto"/>
                <a:sym typeface="Roboto"/>
              </a:rPr>
              <a:t>négociation</a:t>
            </a:r>
            <a:r>
              <a:rPr lang="en-US" sz="2133" dirty="0">
                <a:solidFill>
                  <a:srgbClr val="14AEB8"/>
                </a:solidFill>
                <a:latin typeface="Roboto"/>
                <a:ea typeface="Roboto"/>
                <a:cs typeface="Roboto"/>
                <a:sym typeface="Roboto"/>
              </a:rPr>
              <a:t> du </a:t>
            </a:r>
            <a:r>
              <a:rPr lang="en-US" sz="2133" dirty="0" err="1">
                <a:solidFill>
                  <a:srgbClr val="14AEB8"/>
                </a:solidFill>
                <a:latin typeface="Roboto"/>
                <a:ea typeface="Roboto"/>
                <a:cs typeface="Roboto"/>
                <a:sym typeface="Roboto"/>
              </a:rPr>
              <a:t>financement</a:t>
            </a:r>
            <a:r>
              <a:rPr lang="en-US" sz="2133" dirty="0">
                <a:solidFill>
                  <a:srgbClr val="14AEB8"/>
                </a:solidFill>
                <a:latin typeface="Roboto"/>
                <a:ea typeface="Roboto"/>
                <a:cs typeface="Roboto"/>
                <a:sym typeface="Roboto"/>
              </a:rPr>
              <a:t> des </a:t>
            </a:r>
            <a:r>
              <a:rPr lang="en-US" sz="2133" dirty="0" err="1">
                <a:solidFill>
                  <a:srgbClr val="14AEB8"/>
                </a:solidFill>
                <a:latin typeface="Roboto"/>
                <a:ea typeface="Roboto"/>
                <a:cs typeface="Roboto"/>
                <a:sym typeface="Roboto"/>
              </a:rPr>
              <a:t>programmes</a:t>
            </a:r>
            <a:r>
              <a:rPr lang="en-US" sz="2133" dirty="0">
                <a:solidFill>
                  <a:srgbClr val="14AEB8"/>
                </a:solidFill>
                <a:latin typeface="Roboto"/>
                <a:ea typeface="Roboto"/>
                <a:cs typeface="Roboto"/>
                <a:sym typeface="Roboto"/>
              </a:rPr>
              <a:t> </a:t>
            </a:r>
            <a:r>
              <a:rPr lang="en-US" sz="2133" dirty="0" err="1">
                <a:solidFill>
                  <a:srgbClr val="14AEB8"/>
                </a:solidFill>
                <a:latin typeface="Roboto"/>
                <a:ea typeface="Roboto"/>
                <a:cs typeface="Roboto"/>
                <a:sym typeface="Roboto"/>
              </a:rPr>
              <a:t>d’alimentation</a:t>
            </a:r>
            <a:r>
              <a:rPr lang="en-US" sz="2133" dirty="0">
                <a:solidFill>
                  <a:srgbClr val="14AEB8"/>
                </a:solidFill>
                <a:latin typeface="Roboto"/>
                <a:ea typeface="Roboto"/>
                <a:cs typeface="Roboto"/>
                <a:sym typeface="Roboto"/>
              </a:rPr>
              <a:t> </a:t>
            </a:r>
            <a:r>
              <a:rPr lang="en-US" sz="2133" dirty="0" err="1">
                <a:solidFill>
                  <a:srgbClr val="14AEB8"/>
                </a:solidFill>
                <a:latin typeface="Roboto"/>
                <a:ea typeface="Roboto"/>
                <a:cs typeface="Roboto"/>
                <a:sym typeface="Roboto"/>
              </a:rPr>
              <a:t>scolaire</a:t>
            </a:r>
            <a:r>
              <a:rPr lang="en-US" sz="2133" dirty="0">
                <a:solidFill>
                  <a:srgbClr val="14AEB8"/>
                </a:solidFill>
                <a:latin typeface="Roboto"/>
                <a:ea typeface="Roboto"/>
                <a:cs typeface="Roboto"/>
                <a:sym typeface="Roboto"/>
              </a:rPr>
              <a:t>.</a:t>
            </a:r>
            <a:endParaRPr lang="en-US" sz="2133" dirty="0">
              <a:solidFill>
                <a:srgbClr val="14AEB8"/>
              </a:solidFill>
              <a:latin typeface="Roboto"/>
              <a:ea typeface="Roboto"/>
              <a:cs typeface="Roboto"/>
            </a:endParaRPr>
          </a:p>
        </p:txBody>
      </p:sp>
      <p:sp>
        <p:nvSpPr>
          <p:cNvPr id="8" name="TextBox 8"/>
          <p:cNvSpPr txBox="1"/>
          <p:nvPr/>
        </p:nvSpPr>
        <p:spPr>
          <a:xfrm>
            <a:off x="2005569" y="393218"/>
            <a:ext cx="3950051" cy="585225"/>
          </a:xfrm>
          <a:prstGeom prst="rect">
            <a:avLst/>
          </a:prstGeom>
        </p:spPr>
        <p:txBody>
          <a:bodyPr lIns="0" tIns="0" rIns="0" bIns="0" rtlCol="0" anchor="t">
            <a:spAutoFit/>
          </a:bodyPr>
          <a:lstStyle/>
          <a:p>
            <a:pPr defTabSz="609630">
              <a:lnSpc>
                <a:spcPts val="4861"/>
              </a:lnSpc>
            </a:pPr>
            <a:r>
              <a:rPr lang="en-US" sz="3467" b="1">
                <a:solidFill>
                  <a:srgbClr val="14AEB8"/>
                </a:solidFill>
                <a:latin typeface="Brandon Grotesque 1 Bold"/>
                <a:sym typeface="Brandon Grotesque 1 Bold"/>
              </a:rPr>
              <a:t>PRINCIPE 5</a:t>
            </a:r>
            <a:endParaRPr lang="fr-FR" sz="1200">
              <a:solidFill>
                <a:prstClr val="black"/>
              </a:solidFill>
              <a:latin typeface="Calibri"/>
            </a:endParaRPr>
          </a:p>
        </p:txBody>
      </p:sp>
      <p:grpSp>
        <p:nvGrpSpPr>
          <p:cNvPr id="9" name="Group 9"/>
          <p:cNvGrpSpPr/>
          <p:nvPr/>
        </p:nvGrpSpPr>
        <p:grpSpPr>
          <a:xfrm>
            <a:off x="2005569" y="1406594"/>
            <a:ext cx="8180864" cy="1013587"/>
            <a:chOff x="0" y="0"/>
            <a:chExt cx="16361728" cy="2027172"/>
          </a:xfrm>
        </p:grpSpPr>
        <p:grpSp>
          <p:nvGrpSpPr>
            <p:cNvPr id="10" name="Group 10"/>
            <p:cNvGrpSpPr/>
            <p:nvPr/>
          </p:nvGrpSpPr>
          <p:grpSpPr>
            <a:xfrm>
              <a:off x="0" y="0"/>
              <a:ext cx="16361726" cy="1328065"/>
              <a:chOff x="0" y="0"/>
              <a:chExt cx="3061131" cy="248469"/>
            </a:xfrm>
          </p:grpSpPr>
          <p:sp>
            <p:nvSpPr>
              <p:cNvPr id="11" name="Freeform 11"/>
              <p:cNvSpPr/>
              <p:nvPr/>
            </p:nvSpPr>
            <p:spPr>
              <a:xfrm>
                <a:off x="0" y="0"/>
                <a:ext cx="3061131" cy="248469"/>
              </a:xfrm>
              <a:custGeom>
                <a:avLst/>
                <a:gdLst/>
                <a:ahLst/>
                <a:cxnLst/>
                <a:rect l="l" t="t" r="r" b="b"/>
                <a:pathLst>
                  <a:path w="3061131" h="248469">
                    <a:moveTo>
                      <a:pt x="0" y="0"/>
                    </a:moveTo>
                    <a:lnTo>
                      <a:pt x="3061131" y="0"/>
                    </a:lnTo>
                    <a:lnTo>
                      <a:pt x="3061131" y="248469"/>
                    </a:lnTo>
                    <a:lnTo>
                      <a:pt x="0" y="248469"/>
                    </a:lnTo>
                    <a:close/>
                  </a:path>
                </a:pathLst>
              </a:custGeom>
              <a:solidFill>
                <a:srgbClr val="FFFFFF"/>
              </a:solidFill>
            </p:spPr>
            <p:txBody>
              <a:bodyPr/>
              <a:lstStyle/>
              <a:p>
                <a:pPr defTabSz="609630"/>
                <a:endParaRPr lang="fr-CA" sz="1200">
                  <a:solidFill>
                    <a:prstClr val="black"/>
                  </a:solidFill>
                  <a:latin typeface="Calibri"/>
                </a:endParaRPr>
              </a:p>
            </p:txBody>
          </p:sp>
          <p:sp>
            <p:nvSpPr>
              <p:cNvPr id="12" name="TextBox 12"/>
              <p:cNvSpPr txBox="1"/>
              <p:nvPr/>
            </p:nvSpPr>
            <p:spPr>
              <a:xfrm>
                <a:off x="0" y="-38100"/>
                <a:ext cx="3061131" cy="286569"/>
              </a:xfrm>
              <a:prstGeom prst="rect">
                <a:avLst/>
              </a:prstGeom>
            </p:spPr>
            <p:txBody>
              <a:bodyPr lIns="32181" tIns="32181" rIns="32181" bIns="32181" rtlCol="0" anchor="ctr"/>
              <a:lstStyle/>
              <a:p>
                <a:pPr algn="ctr" defTabSz="609630">
                  <a:lnSpc>
                    <a:spcPts val="1787"/>
                  </a:lnSpc>
                </a:pPr>
                <a:endParaRPr sz="1200">
                  <a:solidFill>
                    <a:prstClr val="black"/>
                  </a:solidFill>
                  <a:latin typeface="Calibri"/>
                </a:endParaRPr>
              </a:p>
            </p:txBody>
          </p:sp>
        </p:grpSp>
        <p:sp>
          <p:nvSpPr>
            <p:cNvPr id="13" name="TextBox 13"/>
            <p:cNvSpPr txBox="1"/>
            <p:nvPr/>
          </p:nvSpPr>
          <p:spPr>
            <a:xfrm>
              <a:off x="180588" y="11750"/>
              <a:ext cx="16181140" cy="2015422"/>
            </a:xfrm>
            <a:prstGeom prst="rect">
              <a:avLst/>
            </a:prstGeom>
          </p:spPr>
          <p:txBody>
            <a:bodyPr lIns="0" tIns="0" rIns="0" bIns="0" rtlCol="0" anchor="t">
              <a:spAutoFit/>
            </a:bodyPr>
            <a:lstStyle/>
            <a:p>
              <a:pPr defTabSz="609630">
                <a:lnSpc>
                  <a:spcPts val="2661"/>
                </a:lnSpc>
              </a:pPr>
              <a:r>
                <a:rPr lang="en-US" sz="1901" b="1">
                  <a:solidFill>
                    <a:srgbClr val="12AFB9"/>
                  </a:solidFill>
                  <a:latin typeface="Roboto Bold"/>
                  <a:ea typeface="Roboto Bold"/>
                  <a:cs typeface="Roboto Bold"/>
                  <a:sym typeface="Roboto Bold"/>
                </a:rPr>
                <a:t>ENGAGÉ À CE QUE LES COMMUNAUTÉS AUTOCHTONES CONTRÔLENT LES PROGRAMMES DESTINÉS AUX ÉLÈVES AUTOCHTONES</a:t>
              </a:r>
            </a:p>
          </p:txBody>
        </p:sp>
      </p:grpSp>
      <p:sp>
        <p:nvSpPr>
          <p:cNvPr id="14" name="TextBox 14"/>
          <p:cNvSpPr txBox="1"/>
          <p:nvPr/>
        </p:nvSpPr>
        <p:spPr>
          <a:xfrm>
            <a:off x="2005569" y="5356224"/>
            <a:ext cx="8180863" cy="327975"/>
          </a:xfrm>
          <a:prstGeom prst="rect">
            <a:avLst/>
          </a:prstGeom>
        </p:spPr>
        <p:txBody>
          <a:bodyPr lIns="0" tIns="0" rIns="0" bIns="0" rtlCol="0" anchor="t">
            <a:spAutoFit/>
          </a:bodyPr>
          <a:lstStyle/>
          <a:p>
            <a:pPr algn="ctr" defTabSz="609630">
              <a:lnSpc>
                <a:spcPts val="2814"/>
              </a:lnSpc>
            </a:pPr>
            <a:r>
              <a:rPr lang="en-US" sz="2010">
                <a:solidFill>
                  <a:srgbClr val="14AEB8"/>
                </a:solidFill>
                <a:latin typeface="Brandon Grotesque 2"/>
                <a:ea typeface="Brandon Grotesque 2"/>
                <a:cs typeface="Brandon Grotesque 2"/>
                <a:sym typeface="Brandon Grotesque 2"/>
              </a:rPr>
              <a:t>Vers un programme d’alimentation scolaire sain et durable</a:t>
            </a:r>
          </a:p>
        </p:txBody>
      </p:sp>
      <p:sp>
        <p:nvSpPr>
          <p:cNvPr id="15" name="Freeform 15"/>
          <p:cNvSpPr/>
          <p:nvPr/>
        </p:nvSpPr>
        <p:spPr>
          <a:xfrm>
            <a:off x="9171650" y="68119"/>
            <a:ext cx="1014781" cy="1243224"/>
          </a:xfrm>
          <a:custGeom>
            <a:avLst/>
            <a:gdLst/>
            <a:ahLst/>
            <a:cxnLst/>
            <a:rect l="l" t="t" r="r" b="b"/>
            <a:pathLst>
              <a:path w="1522172" h="1864836">
                <a:moveTo>
                  <a:pt x="0" y="0"/>
                </a:moveTo>
                <a:lnTo>
                  <a:pt x="1522172" y="0"/>
                </a:lnTo>
                <a:lnTo>
                  <a:pt x="1522172" y="1864836"/>
                </a:lnTo>
                <a:lnTo>
                  <a:pt x="0" y="186483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CA" sz="1200">
              <a:solidFill>
                <a:prstClr val="black"/>
              </a:solidFill>
              <a:latin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E5942"/>
        </a:solidFill>
        <a:effectLst/>
      </p:bgPr>
    </p:bg>
    <p:spTree>
      <p:nvGrpSpPr>
        <p:cNvPr id="1" name=""/>
        <p:cNvGrpSpPr/>
        <p:nvPr/>
      </p:nvGrpSpPr>
      <p:grpSpPr>
        <a:xfrm>
          <a:off x="0" y="0"/>
          <a:ext cx="0" cy="0"/>
          <a:chOff x="0" y="0"/>
          <a:chExt cx="0" cy="0"/>
        </a:xfrm>
      </p:grpSpPr>
      <p:grpSp>
        <p:nvGrpSpPr>
          <p:cNvPr id="2" name="Group 2"/>
          <p:cNvGrpSpPr/>
          <p:nvPr/>
        </p:nvGrpSpPr>
        <p:grpSpPr>
          <a:xfrm>
            <a:off x="0" y="5794898"/>
            <a:ext cx="12192000" cy="1063102"/>
            <a:chOff x="0" y="0"/>
            <a:chExt cx="6020741" cy="524989"/>
          </a:xfrm>
        </p:grpSpPr>
        <p:sp>
          <p:nvSpPr>
            <p:cNvPr id="3" name="Freeform 3"/>
            <p:cNvSpPr/>
            <p:nvPr/>
          </p:nvSpPr>
          <p:spPr>
            <a:xfrm>
              <a:off x="0" y="0"/>
              <a:ext cx="6020741" cy="524989"/>
            </a:xfrm>
            <a:custGeom>
              <a:avLst/>
              <a:gdLst/>
              <a:ahLst/>
              <a:cxnLst/>
              <a:rect l="l" t="t" r="r" b="b"/>
              <a:pathLst>
                <a:path w="6020741" h="524989">
                  <a:moveTo>
                    <a:pt x="0" y="0"/>
                  </a:moveTo>
                  <a:lnTo>
                    <a:pt x="6020741" y="0"/>
                  </a:lnTo>
                  <a:lnTo>
                    <a:pt x="6020741" y="524989"/>
                  </a:lnTo>
                  <a:lnTo>
                    <a:pt x="0" y="524989"/>
                  </a:lnTo>
                  <a:close/>
                </a:path>
              </a:pathLst>
            </a:custGeom>
            <a:solidFill>
              <a:srgbClr val="FFFFFF"/>
            </a:solidFill>
          </p:spPr>
          <p:txBody>
            <a:bodyPr/>
            <a:lstStyle/>
            <a:p>
              <a:pPr defTabSz="609630"/>
              <a:endParaRPr lang="fr-CA" sz="1200">
                <a:solidFill>
                  <a:prstClr val="black"/>
                </a:solidFill>
                <a:latin typeface="Calibri"/>
              </a:endParaRPr>
            </a:p>
          </p:txBody>
        </p:sp>
        <p:sp>
          <p:nvSpPr>
            <p:cNvPr id="4" name="TextBox 4"/>
            <p:cNvSpPr txBox="1"/>
            <p:nvPr/>
          </p:nvSpPr>
          <p:spPr>
            <a:xfrm>
              <a:off x="0" y="-38100"/>
              <a:ext cx="6020741" cy="563089"/>
            </a:xfrm>
            <a:prstGeom prst="rect">
              <a:avLst/>
            </a:prstGeom>
          </p:spPr>
          <p:txBody>
            <a:bodyPr lIns="24384" tIns="24384" rIns="24384" bIns="24384" rtlCol="0" anchor="ctr"/>
            <a:lstStyle/>
            <a:p>
              <a:pPr algn="ctr" defTabSz="609630">
                <a:lnSpc>
                  <a:spcPts val="1478"/>
                </a:lnSpc>
              </a:pPr>
              <a:endParaRPr sz="1200">
                <a:solidFill>
                  <a:prstClr val="black"/>
                </a:solidFill>
                <a:latin typeface="Calibri"/>
              </a:endParaRPr>
            </a:p>
          </p:txBody>
        </p:sp>
      </p:grpSp>
      <p:sp>
        <p:nvSpPr>
          <p:cNvPr id="5" name="Freeform 5"/>
          <p:cNvSpPr/>
          <p:nvPr/>
        </p:nvSpPr>
        <p:spPr>
          <a:xfrm>
            <a:off x="4373682" y="5854008"/>
            <a:ext cx="3444637" cy="944883"/>
          </a:xfrm>
          <a:custGeom>
            <a:avLst/>
            <a:gdLst/>
            <a:ahLst/>
            <a:cxnLst/>
            <a:rect l="l" t="t" r="r" b="b"/>
            <a:pathLst>
              <a:path w="5166956" h="1417325">
                <a:moveTo>
                  <a:pt x="0" y="0"/>
                </a:moveTo>
                <a:lnTo>
                  <a:pt x="5166956" y="0"/>
                </a:lnTo>
                <a:lnTo>
                  <a:pt x="5166956" y="1417325"/>
                </a:lnTo>
                <a:lnTo>
                  <a:pt x="0" y="1417325"/>
                </a:lnTo>
                <a:lnTo>
                  <a:pt x="0" y="0"/>
                </a:lnTo>
                <a:close/>
              </a:path>
            </a:pathLst>
          </a:custGeom>
          <a:blipFill>
            <a:blip r:embed="rId3"/>
            <a:stretch>
              <a:fillRect/>
            </a:stretch>
          </a:blipFill>
        </p:spPr>
        <p:txBody>
          <a:bodyPr/>
          <a:lstStyle/>
          <a:p>
            <a:pPr defTabSz="609630"/>
            <a:endParaRPr lang="fr-CA" sz="1200">
              <a:solidFill>
                <a:prstClr val="black"/>
              </a:solidFill>
              <a:latin typeface="Calibri"/>
            </a:endParaRPr>
          </a:p>
        </p:txBody>
      </p:sp>
      <p:sp>
        <p:nvSpPr>
          <p:cNvPr id="6" name="Freeform 6"/>
          <p:cNvSpPr/>
          <p:nvPr/>
        </p:nvSpPr>
        <p:spPr>
          <a:xfrm>
            <a:off x="2005569" y="2209183"/>
            <a:ext cx="8180863" cy="3019871"/>
          </a:xfrm>
          <a:custGeom>
            <a:avLst/>
            <a:gdLst/>
            <a:ahLst/>
            <a:cxnLst/>
            <a:rect l="l" t="t" r="r" b="b"/>
            <a:pathLst>
              <a:path w="12271294" h="4529806">
                <a:moveTo>
                  <a:pt x="0" y="0"/>
                </a:moveTo>
                <a:lnTo>
                  <a:pt x="12271294" y="0"/>
                </a:lnTo>
                <a:lnTo>
                  <a:pt x="12271294" y="4529806"/>
                </a:lnTo>
                <a:lnTo>
                  <a:pt x="0" y="4529806"/>
                </a:lnTo>
                <a:lnTo>
                  <a:pt x="0" y="0"/>
                </a:lnTo>
                <a:close/>
              </a:path>
            </a:pathLst>
          </a:custGeom>
          <a:blipFill>
            <a:blip>
              <a:extLst>
                <a:ext uri="{96DAC541-7B7A-43D3-8B79-37D633B846F1}">
                  <asvg:svgBlip xmlns:asvg="http://schemas.microsoft.com/office/drawing/2016/SVG/main" r:embed="rId4"/>
                </a:ext>
              </a:extLst>
            </a:blip>
            <a:stretch>
              <a:fillRect l="-52" r="-52"/>
            </a:stretch>
          </a:blipFill>
          <a:ln w="9525" cap="sq">
            <a:solidFill>
              <a:srgbClr val="FEFEFE"/>
            </a:solidFill>
            <a:prstDash val="sysDot"/>
            <a:miter/>
          </a:ln>
        </p:spPr>
        <p:txBody>
          <a:bodyPr/>
          <a:lstStyle/>
          <a:p>
            <a:pPr defTabSz="609630"/>
            <a:endParaRPr lang="fr-CA" sz="1200">
              <a:solidFill>
                <a:prstClr val="black"/>
              </a:solidFill>
              <a:latin typeface="Calibri"/>
            </a:endParaRPr>
          </a:p>
        </p:txBody>
      </p:sp>
      <p:sp>
        <p:nvSpPr>
          <p:cNvPr id="7" name="TextBox 7"/>
          <p:cNvSpPr txBox="1"/>
          <p:nvPr/>
        </p:nvSpPr>
        <p:spPr>
          <a:xfrm>
            <a:off x="2680785" y="2746935"/>
            <a:ext cx="6809263" cy="1652184"/>
          </a:xfrm>
          <a:prstGeom prst="rect">
            <a:avLst/>
          </a:prstGeom>
        </p:spPr>
        <p:txBody>
          <a:bodyPr lIns="0" tIns="0" rIns="0" bIns="0" rtlCol="0" anchor="t">
            <a:spAutoFit/>
          </a:bodyPr>
          <a:lstStyle/>
          <a:p>
            <a:pPr algn="just" defTabSz="609630">
              <a:lnSpc>
                <a:spcPts val="2558"/>
              </a:lnSpc>
              <a:spcBef>
                <a:spcPct val="0"/>
              </a:spcBef>
            </a:pPr>
            <a:r>
              <a:rPr lang="en-US" sz="2133" dirty="0" err="1">
                <a:solidFill>
                  <a:srgbClr val="FEFEFE"/>
                </a:solidFill>
                <a:latin typeface="Roboto"/>
                <a:ea typeface="Roboto"/>
                <a:cs typeface="Roboto"/>
                <a:sym typeface="Roboto"/>
              </a:rPr>
              <a:t>Promeut</a:t>
            </a:r>
            <a:r>
              <a:rPr lang="en-US" sz="2133" dirty="0">
                <a:solidFill>
                  <a:srgbClr val="FEFEFE"/>
                </a:solidFill>
                <a:latin typeface="Roboto"/>
                <a:ea typeface="Roboto"/>
                <a:cs typeface="Roboto"/>
                <a:sym typeface="Roboto"/>
              </a:rPr>
              <a:t> la fixation </a:t>
            </a:r>
            <a:r>
              <a:rPr lang="en-US" sz="2133" dirty="0" err="1">
                <a:solidFill>
                  <a:srgbClr val="FEFEFE"/>
                </a:solidFill>
                <a:latin typeface="Roboto"/>
                <a:ea typeface="Roboto"/>
                <a:cs typeface="Roboto"/>
                <a:sym typeface="Roboto"/>
              </a:rPr>
              <a:t>d'objectifs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d’achat</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d’aliments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locaux</a:t>
            </a:r>
            <a:r>
              <a:rPr lang="en-US" sz="2133" dirty="0">
                <a:solidFill>
                  <a:srgbClr val="FEFEFE"/>
                </a:solidFill>
                <a:latin typeface="Roboto"/>
                <a:ea typeface="Roboto"/>
                <a:cs typeface="Roboto"/>
                <a:sym typeface="Roboto"/>
              </a:rPr>
              <a:t> et </a:t>
            </a:r>
            <a:r>
              <a:rPr lang="en-US" sz="2133" dirty="0" err="1">
                <a:solidFill>
                  <a:srgbClr val="FEFEFE"/>
                </a:solidFill>
                <a:latin typeface="Roboto"/>
                <a:ea typeface="Roboto"/>
                <a:cs typeface="Roboto"/>
                <a:sym typeface="Roboto"/>
              </a:rPr>
              <a:t>produits</a:t>
            </a:r>
            <a:r>
              <a:rPr lang="en-US" sz="2133" dirty="0">
                <a:solidFill>
                  <a:srgbClr val="FEFEFE"/>
                </a:solidFill>
                <a:latin typeface="Roboto"/>
                <a:ea typeface="Roboto"/>
                <a:cs typeface="Roboto"/>
                <a:sym typeface="Roboto"/>
              </a:rPr>
              <a:t> de manière durable</a:t>
            </a:r>
          </a:p>
          <a:p>
            <a:pPr algn="just" defTabSz="609630">
              <a:lnSpc>
                <a:spcPts val="2557"/>
              </a:lnSpc>
              <a:spcBef>
                <a:spcPct val="0"/>
              </a:spcBef>
            </a:pPr>
            <a:endParaRPr lang="en-US" sz="2133" dirty="0">
              <a:solidFill>
                <a:srgbClr val="FEFEFE"/>
              </a:solidFill>
              <a:latin typeface="Roboto"/>
              <a:ea typeface="Roboto"/>
              <a:cs typeface="Roboto"/>
              <a:sym typeface="Roboto"/>
            </a:endParaRPr>
          </a:p>
          <a:p>
            <a:pPr algn="just" defTabSz="609630">
              <a:lnSpc>
                <a:spcPts val="2557"/>
              </a:lnSpc>
              <a:spcBef>
                <a:spcPct val="0"/>
              </a:spcBef>
            </a:pPr>
            <a:r>
              <a:rPr lang="en-US" sz="2133" dirty="0">
                <a:solidFill>
                  <a:srgbClr val="FEFEFE"/>
                </a:solidFill>
                <a:latin typeface="Roboto"/>
                <a:ea typeface="Roboto"/>
                <a:cs typeface="Roboto"/>
                <a:sym typeface="Roboto"/>
              </a:rPr>
              <a:t>Recherche </a:t>
            </a:r>
            <a:r>
              <a:rPr lang="en-US" sz="2133" dirty="0" err="1">
                <a:solidFill>
                  <a:srgbClr val="FEFEFE"/>
                </a:solidFill>
                <a:latin typeface="Roboto"/>
                <a:ea typeface="Roboto"/>
                <a:cs typeface="Roboto"/>
                <a:sym typeface="Roboto"/>
              </a:rPr>
              <a:t>de création</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d'emplois</a:t>
            </a:r>
            <a:r>
              <a:rPr lang="en-US" sz="2133" dirty="0">
                <a:solidFill>
                  <a:srgbClr val="FEFEFE"/>
                </a:solidFill>
                <a:latin typeface="Roboto"/>
                <a:ea typeface="Roboto"/>
                <a:cs typeface="Roboto"/>
                <a:sym typeface="Roboto"/>
              </a:rPr>
              <a:t> pour les </a:t>
            </a:r>
            <a:r>
              <a:rPr lang="en-US" sz="2133" dirty="0" err="1">
                <a:solidFill>
                  <a:srgbClr val="FEFEFE"/>
                </a:solidFill>
                <a:latin typeface="Roboto"/>
                <a:ea typeface="Roboto"/>
                <a:cs typeface="Roboto"/>
                <a:sym typeface="Roboto"/>
              </a:rPr>
              <a:t>agriculteurs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québécois</a:t>
            </a:r>
            <a:r>
              <a:rPr lang="en-US" sz="2133" dirty="0">
                <a:solidFill>
                  <a:srgbClr val="FEFEFE"/>
                </a:solidFill>
                <a:latin typeface="Roboto"/>
                <a:ea typeface="Roboto"/>
                <a:cs typeface="Roboto"/>
                <a:sym typeface="Roboto"/>
              </a:rPr>
              <a:t> et les </a:t>
            </a:r>
            <a:r>
              <a:rPr lang="en-US" sz="2133" dirty="0" err="1">
                <a:solidFill>
                  <a:srgbClr val="FEFEFE"/>
                </a:solidFill>
                <a:latin typeface="Roboto"/>
                <a:ea typeface="Roboto"/>
                <a:cs typeface="Roboto"/>
                <a:sym typeface="Roboto"/>
              </a:rPr>
              <a:t>producteurs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d’aliments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locaux</a:t>
            </a:r>
            <a:r>
              <a:rPr lang="en-US" sz="2133" dirty="0">
                <a:solidFill>
                  <a:srgbClr val="FEFEFE"/>
                </a:solidFill>
                <a:latin typeface="Roboto"/>
                <a:ea typeface="Roboto"/>
                <a:cs typeface="Roboto"/>
                <a:sym typeface="Roboto"/>
              </a:rPr>
              <a:t> </a:t>
            </a:r>
            <a:endParaRPr lang="en-US" sz="2133" dirty="0">
              <a:solidFill>
                <a:srgbClr val="FEFEFE"/>
              </a:solidFill>
              <a:latin typeface="Roboto"/>
              <a:ea typeface="Roboto"/>
              <a:cs typeface="Roboto"/>
            </a:endParaRPr>
          </a:p>
        </p:txBody>
      </p:sp>
      <p:sp>
        <p:nvSpPr>
          <p:cNvPr id="8" name="TextBox 8"/>
          <p:cNvSpPr txBox="1"/>
          <p:nvPr/>
        </p:nvSpPr>
        <p:spPr>
          <a:xfrm>
            <a:off x="2005569" y="361468"/>
            <a:ext cx="3950051" cy="585225"/>
          </a:xfrm>
          <a:prstGeom prst="rect">
            <a:avLst/>
          </a:prstGeom>
        </p:spPr>
        <p:txBody>
          <a:bodyPr lIns="0" tIns="0" rIns="0" bIns="0" rtlCol="0" anchor="t">
            <a:spAutoFit/>
          </a:bodyPr>
          <a:lstStyle/>
          <a:p>
            <a:pPr defTabSz="609630">
              <a:lnSpc>
                <a:spcPts val="4861"/>
              </a:lnSpc>
            </a:pPr>
            <a:r>
              <a:rPr lang="en-US" sz="3467" b="1">
                <a:solidFill>
                  <a:srgbClr val="FFFFFF"/>
                </a:solidFill>
                <a:latin typeface="Brandon Grotesque 1 Bold"/>
                <a:sym typeface="Brandon Grotesque 1 Bold"/>
              </a:rPr>
              <a:t>PRINCIPE 6</a:t>
            </a:r>
            <a:endParaRPr lang="fr-FR" sz="1200">
              <a:solidFill>
                <a:prstClr val="black"/>
              </a:solidFill>
              <a:latin typeface="Calibri"/>
            </a:endParaRPr>
          </a:p>
        </p:txBody>
      </p:sp>
      <p:grpSp>
        <p:nvGrpSpPr>
          <p:cNvPr id="9" name="Group 9"/>
          <p:cNvGrpSpPr/>
          <p:nvPr/>
        </p:nvGrpSpPr>
        <p:grpSpPr>
          <a:xfrm>
            <a:off x="2005569" y="1311787"/>
            <a:ext cx="6561299" cy="769866"/>
            <a:chOff x="0" y="0"/>
            <a:chExt cx="13122598" cy="1539732"/>
          </a:xfrm>
        </p:grpSpPr>
        <p:grpSp>
          <p:nvGrpSpPr>
            <p:cNvPr id="10" name="Group 10"/>
            <p:cNvGrpSpPr/>
            <p:nvPr/>
          </p:nvGrpSpPr>
          <p:grpSpPr>
            <a:xfrm>
              <a:off x="0" y="0"/>
              <a:ext cx="13122598" cy="1539732"/>
              <a:chOff x="0" y="0"/>
              <a:chExt cx="2455120" cy="288070"/>
            </a:xfrm>
          </p:grpSpPr>
          <p:sp>
            <p:nvSpPr>
              <p:cNvPr id="11" name="Freeform 11"/>
              <p:cNvSpPr/>
              <p:nvPr/>
            </p:nvSpPr>
            <p:spPr>
              <a:xfrm>
                <a:off x="0" y="0"/>
                <a:ext cx="2455120" cy="288070"/>
              </a:xfrm>
              <a:custGeom>
                <a:avLst/>
                <a:gdLst/>
                <a:ahLst/>
                <a:cxnLst/>
                <a:rect l="l" t="t" r="r" b="b"/>
                <a:pathLst>
                  <a:path w="2455120" h="288070">
                    <a:moveTo>
                      <a:pt x="0" y="0"/>
                    </a:moveTo>
                    <a:lnTo>
                      <a:pt x="2455120" y="0"/>
                    </a:lnTo>
                    <a:lnTo>
                      <a:pt x="2455120" y="288070"/>
                    </a:lnTo>
                    <a:lnTo>
                      <a:pt x="0" y="288070"/>
                    </a:lnTo>
                    <a:close/>
                  </a:path>
                </a:pathLst>
              </a:custGeom>
              <a:solidFill>
                <a:srgbClr val="FFFFFF"/>
              </a:solidFill>
            </p:spPr>
            <p:txBody>
              <a:bodyPr/>
              <a:lstStyle/>
              <a:p>
                <a:pPr defTabSz="609630"/>
                <a:endParaRPr lang="fr-CA" sz="1200">
                  <a:solidFill>
                    <a:prstClr val="black"/>
                  </a:solidFill>
                  <a:latin typeface="Calibri"/>
                </a:endParaRPr>
              </a:p>
            </p:txBody>
          </p:sp>
          <p:sp>
            <p:nvSpPr>
              <p:cNvPr id="12" name="TextBox 12"/>
              <p:cNvSpPr txBox="1"/>
              <p:nvPr/>
            </p:nvSpPr>
            <p:spPr>
              <a:xfrm>
                <a:off x="0" y="-57150"/>
                <a:ext cx="2455120" cy="345220"/>
              </a:xfrm>
              <a:prstGeom prst="rect">
                <a:avLst/>
              </a:prstGeom>
            </p:spPr>
            <p:txBody>
              <a:bodyPr lIns="32181" tIns="32181" rIns="32181" bIns="32181" rtlCol="0" anchor="ctr"/>
              <a:lstStyle/>
              <a:p>
                <a:pPr algn="ctr" defTabSz="609630">
                  <a:lnSpc>
                    <a:spcPts val="2254"/>
                  </a:lnSpc>
                </a:pPr>
                <a:endParaRPr sz="1200">
                  <a:solidFill>
                    <a:prstClr val="black"/>
                  </a:solidFill>
                  <a:latin typeface="Calibri"/>
                </a:endParaRPr>
              </a:p>
            </p:txBody>
          </p:sp>
        </p:grpSp>
        <p:sp>
          <p:nvSpPr>
            <p:cNvPr id="13" name="TextBox 13"/>
            <p:cNvSpPr txBox="1"/>
            <p:nvPr/>
          </p:nvSpPr>
          <p:spPr>
            <a:xfrm>
              <a:off x="144836" y="11750"/>
              <a:ext cx="12977762" cy="1521828"/>
            </a:xfrm>
            <a:prstGeom prst="rect">
              <a:avLst/>
            </a:prstGeom>
          </p:spPr>
          <p:txBody>
            <a:bodyPr lIns="0" tIns="0" rIns="0" bIns="0" rtlCol="0" anchor="t">
              <a:spAutoFit/>
            </a:bodyPr>
            <a:lstStyle/>
            <a:p>
              <a:pPr defTabSz="609630">
                <a:lnSpc>
                  <a:spcPts val="3127"/>
                </a:lnSpc>
              </a:pPr>
              <a:r>
                <a:rPr lang="en-US" sz="2234" b="1">
                  <a:solidFill>
                    <a:srgbClr val="1E5942"/>
                  </a:solidFill>
                  <a:latin typeface="Roboto Bold"/>
                  <a:ea typeface="Roboto Bold"/>
                  <a:cs typeface="Roboto Bold"/>
                  <a:sym typeface="Roboto Bold"/>
                </a:rPr>
                <a:t>UN MOTEUR DU DÉVELOPPEMENT ÉCONOMIQUE ET COMMUNAUTAIRE </a:t>
              </a:r>
            </a:p>
          </p:txBody>
        </p:sp>
      </p:grpSp>
      <p:sp>
        <p:nvSpPr>
          <p:cNvPr id="14" name="TextBox 14"/>
          <p:cNvSpPr txBox="1"/>
          <p:nvPr/>
        </p:nvSpPr>
        <p:spPr>
          <a:xfrm>
            <a:off x="2005569" y="5317954"/>
            <a:ext cx="8180863" cy="327975"/>
          </a:xfrm>
          <a:prstGeom prst="rect">
            <a:avLst/>
          </a:prstGeom>
        </p:spPr>
        <p:txBody>
          <a:bodyPr lIns="0" tIns="0" rIns="0" bIns="0" rtlCol="0" anchor="t">
            <a:spAutoFit/>
          </a:bodyPr>
          <a:lstStyle/>
          <a:p>
            <a:pPr algn="ctr" defTabSz="609630">
              <a:lnSpc>
                <a:spcPts val="2814"/>
              </a:lnSpc>
            </a:pPr>
            <a:r>
              <a:rPr lang="en-US" sz="2010">
                <a:solidFill>
                  <a:srgbClr val="FFFFFF"/>
                </a:solidFill>
                <a:latin typeface="Brandon Grotesque 2"/>
                <a:ea typeface="Brandon Grotesque 2"/>
                <a:cs typeface="Brandon Grotesque 2"/>
                <a:sym typeface="Brandon Grotesque 2"/>
              </a:rPr>
              <a:t>Vers un programme d’alimentation scolaire sain et durable</a:t>
            </a:r>
          </a:p>
        </p:txBody>
      </p:sp>
      <p:sp>
        <p:nvSpPr>
          <p:cNvPr id="15" name="Freeform 15"/>
          <p:cNvSpPr/>
          <p:nvPr/>
        </p:nvSpPr>
        <p:spPr>
          <a:xfrm>
            <a:off x="8711631" y="746669"/>
            <a:ext cx="1474801" cy="1329165"/>
          </a:xfrm>
          <a:custGeom>
            <a:avLst/>
            <a:gdLst/>
            <a:ahLst/>
            <a:cxnLst/>
            <a:rect l="l" t="t" r="r" b="b"/>
            <a:pathLst>
              <a:path w="2212201" h="1993747">
                <a:moveTo>
                  <a:pt x="0" y="0"/>
                </a:moveTo>
                <a:lnTo>
                  <a:pt x="2212201" y="0"/>
                </a:lnTo>
                <a:lnTo>
                  <a:pt x="2212201" y="1993747"/>
                </a:lnTo>
                <a:lnTo>
                  <a:pt x="0" y="199374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CA" sz="1200">
              <a:solidFill>
                <a:prstClr val="black"/>
              </a:solidFill>
              <a:latin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77A36"/>
        </a:solidFill>
        <a:effectLst/>
      </p:bgPr>
    </p:bg>
    <p:spTree>
      <p:nvGrpSpPr>
        <p:cNvPr id="1" name=""/>
        <p:cNvGrpSpPr/>
        <p:nvPr/>
      </p:nvGrpSpPr>
      <p:grpSpPr>
        <a:xfrm>
          <a:off x="0" y="0"/>
          <a:ext cx="0" cy="0"/>
          <a:chOff x="0" y="0"/>
          <a:chExt cx="0" cy="0"/>
        </a:xfrm>
      </p:grpSpPr>
      <p:grpSp>
        <p:nvGrpSpPr>
          <p:cNvPr id="2" name="Group 2"/>
          <p:cNvGrpSpPr/>
          <p:nvPr/>
        </p:nvGrpSpPr>
        <p:grpSpPr>
          <a:xfrm>
            <a:off x="0" y="5794898"/>
            <a:ext cx="12192000" cy="1063102"/>
            <a:chOff x="0" y="0"/>
            <a:chExt cx="6020741" cy="524989"/>
          </a:xfrm>
        </p:grpSpPr>
        <p:sp>
          <p:nvSpPr>
            <p:cNvPr id="3" name="Freeform 3"/>
            <p:cNvSpPr/>
            <p:nvPr/>
          </p:nvSpPr>
          <p:spPr>
            <a:xfrm>
              <a:off x="0" y="0"/>
              <a:ext cx="6020741" cy="524989"/>
            </a:xfrm>
            <a:custGeom>
              <a:avLst/>
              <a:gdLst/>
              <a:ahLst/>
              <a:cxnLst/>
              <a:rect l="l" t="t" r="r" b="b"/>
              <a:pathLst>
                <a:path w="6020741" h="524989">
                  <a:moveTo>
                    <a:pt x="0" y="0"/>
                  </a:moveTo>
                  <a:lnTo>
                    <a:pt x="6020741" y="0"/>
                  </a:lnTo>
                  <a:lnTo>
                    <a:pt x="6020741" y="524989"/>
                  </a:lnTo>
                  <a:lnTo>
                    <a:pt x="0" y="524989"/>
                  </a:lnTo>
                  <a:close/>
                </a:path>
              </a:pathLst>
            </a:custGeom>
            <a:solidFill>
              <a:srgbClr val="FFFFFF"/>
            </a:solidFill>
          </p:spPr>
          <p:txBody>
            <a:bodyPr/>
            <a:lstStyle/>
            <a:p>
              <a:pPr defTabSz="609630"/>
              <a:endParaRPr lang="fr-CA" sz="1200">
                <a:solidFill>
                  <a:prstClr val="black"/>
                </a:solidFill>
                <a:latin typeface="Calibri"/>
              </a:endParaRPr>
            </a:p>
          </p:txBody>
        </p:sp>
        <p:sp>
          <p:nvSpPr>
            <p:cNvPr id="4" name="TextBox 4"/>
            <p:cNvSpPr txBox="1"/>
            <p:nvPr/>
          </p:nvSpPr>
          <p:spPr>
            <a:xfrm>
              <a:off x="0" y="-38100"/>
              <a:ext cx="6020741" cy="563089"/>
            </a:xfrm>
            <a:prstGeom prst="rect">
              <a:avLst/>
            </a:prstGeom>
          </p:spPr>
          <p:txBody>
            <a:bodyPr lIns="24384" tIns="24384" rIns="24384" bIns="24384" rtlCol="0" anchor="ctr"/>
            <a:lstStyle/>
            <a:p>
              <a:pPr algn="ctr" defTabSz="609630">
                <a:lnSpc>
                  <a:spcPts val="1478"/>
                </a:lnSpc>
              </a:pPr>
              <a:endParaRPr sz="1200">
                <a:solidFill>
                  <a:prstClr val="black"/>
                </a:solidFill>
                <a:latin typeface="Calibri"/>
              </a:endParaRPr>
            </a:p>
          </p:txBody>
        </p:sp>
      </p:grpSp>
      <p:sp>
        <p:nvSpPr>
          <p:cNvPr id="5" name="Freeform 5"/>
          <p:cNvSpPr/>
          <p:nvPr/>
        </p:nvSpPr>
        <p:spPr>
          <a:xfrm>
            <a:off x="4373682" y="5854008"/>
            <a:ext cx="3444637" cy="944883"/>
          </a:xfrm>
          <a:custGeom>
            <a:avLst/>
            <a:gdLst/>
            <a:ahLst/>
            <a:cxnLst/>
            <a:rect l="l" t="t" r="r" b="b"/>
            <a:pathLst>
              <a:path w="5166956" h="1417325">
                <a:moveTo>
                  <a:pt x="0" y="0"/>
                </a:moveTo>
                <a:lnTo>
                  <a:pt x="5166956" y="0"/>
                </a:lnTo>
                <a:lnTo>
                  <a:pt x="5166956" y="1417325"/>
                </a:lnTo>
                <a:lnTo>
                  <a:pt x="0" y="1417325"/>
                </a:lnTo>
                <a:lnTo>
                  <a:pt x="0" y="0"/>
                </a:lnTo>
                <a:close/>
              </a:path>
            </a:pathLst>
          </a:custGeom>
          <a:blipFill>
            <a:blip r:embed="rId3"/>
            <a:stretch>
              <a:fillRect/>
            </a:stretch>
          </a:blipFill>
        </p:spPr>
        <p:txBody>
          <a:bodyPr/>
          <a:lstStyle/>
          <a:p>
            <a:pPr defTabSz="609630"/>
            <a:endParaRPr lang="fr-CA" sz="1200">
              <a:solidFill>
                <a:prstClr val="black"/>
              </a:solidFill>
              <a:latin typeface="Calibri"/>
            </a:endParaRPr>
          </a:p>
        </p:txBody>
      </p:sp>
      <p:sp>
        <p:nvSpPr>
          <p:cNvPr id="6" name="Freeform 6"/>
          <p:cNvSpPr/>
          <p:nvPr/>
        </p:nvSpPr>
        <p:spPr>
          <a:xfrm>
            <a:off x="2005569" y="2209183"/>
            <a:ext cx="8180863" cy="3019871"/>
          </a:xfrm>
          <a:custGeom>
            <a:avLst/>
            <a:gdLst/>
            <a:ahLst/>
            <a:cxnLst/>
            <a:rect l="l" t="t" r="r" b="b"/>
            <a:pathLst>
              <a:path w="12271294" h="4529806">
                <a:moveTo>
                  <a:pt x="0" y="0"/>
                </a:moveTo>
                <a:lnTo>
                  <a:pt x="12271294" y="0"/>
                </a:lnTo>
                <a:lnTo>
                  <a:pt x="12271294" y="4529806"/>
                </a:lnTo>
                <a:lnTo>
                  <a:pt x="0" y="4529806"/>
                </a:lnTo>
                <a:lnTo>
                  <a:pt x="0" y="0"/>
                </a:lnTo>
                <a:close/>
              </a:path>
            </a:pathLst>
          </a:custGeom>
          <a:blipFill>
            <a:blip>
              <a:extLst>
                <a:ext uri="{96DAC541-7B7A-43D3-8B79-37D633B846F1}">
                  <asvg:svgBlip xmlns:asvg="http://schemas.microsoft.com/office/drawing/2016/SVG/main" r:embed="rId4"/>
                </a:ext>
              </a:extLst>
            </a:blip>
            <a:stretch>
              <a:fillRect l="-52" r="-52"/>
            </a:stretch>
          </a:blipFill>
          <a:ln w="9525" cap="sq">
            <a:solidFill>
              <a:srgbClr val="FEFEFE"/>
            </a:solidFill>
            <a:prstDash val="sysDot"/>
            <a:miter/>
          </a:ln>
        </p:spPr>
        <p:txBody>
          <a:bodyPr/>
          <a:lstStyle/>
          <a:p>
            <a:pPr defTabSz="609630"/>
            <a:endParaRPr lang="fr-CA" sz="1200">
              <a:solidFill>
                <a:prstClr val="black"/>
              </a:solidFill>
              <a:latin typeface="Calibri"/>
            </a:endParaRPr>
          </a:p>
        </p:txBody>
      </p:sp>
      <p:sp>
        <p:nvSpPr>
          <p:cNvPr id="7" name="TextBox 7"/>
          <p:cNvSpPr txBox="1"/>
          <p:nvPr/>
        </p:nvSpPr>
        <p:spPr>
          <a:xfrm>
            <a:off x="2691369" y="2892846"/>
            <a:ext cx="6809263" cy="2309222"/>
          </a:xfrm>
          <a:prstGeom prst="rect">
            <a:avLst/>
          </a:prstGeom>
        </p:spPr>
        <p:txBody>
          <a:bodyPr lIns="0" tIns="0" rIns="0" bIns="0" rtlCol="0" anchor="t">
            <a:spAutoFit/>
          </a:bodyPr>
          <a:lstStyle/>
          <a:p>
            <a:pPr algn="just" defTabSz="609630">
              <a:lnSpc>
                <a:spcPts val="2558"/>
              </a:lnSpc>
              <a:spcBef>
                <a:spcPct val="0"/>
              </a:spcBef>
            </a:pPr>
            <a:r>
              <a:rPr lang="en-US" sz="2133" dirty="0" err="1">
                <a:solidFill>
                  <a:srgbClr val="FEFEFE"/>
                </a:solidFill>
                <a:latin typeface="Roboto"/>
                <a:ea typeface="Roboto"/>
                <a:cs typeface="Roboto"/>
                <a:sym typeface="Roboto"/>
              </a:rPr>
              <a:t>Soutien</a:t>
            </a:r>
            <a:r>
              <a:rPr lang="en-US" sz="2133" dirty="0">
                <a:solidFill>
                  <a:srgbClr val="FEFEFE"/>
                </a:solidFill>
                <a:latin typeface="Roboto"/>
                <a:ea typeface="Roboto"/>
                <a:cs typeface="Roboto"/>
                <a:sym typeface="Roboto"/>
              </a:rPr>
              <a:t> les conditions pour </a:t>
            </a:r>
            <a:r>
              <a:rPr lang="en-US" sz="2133" dirty="0" err="1">
                <a:solidFill>
                  <a:srgbClr val="FEFEFE"/>
                </a:solidFill>
                <a:latin typeface="Roboto"/>
                <a:ea typeface="Roboto"/>
                <a:cs typeface="Roboto"/>
                <a:sym typeface="Roboto"/>
              </a:rPr>
              <a:t>que</a:t>
            </a:r>
            <a:r>
              <a:rPr lang="en-US" sz="2133" dirty="0">
                <a:solidFill>
                  <a:srgbClr val="FEFEFE"/>
                </a:solidFill>
                <a:latin typeface="Roboto"/>
                <a:ea typeface="Roboto"/>
                <a:cs typeface="Roboto"/>
                <a:sym typeface="Roboto"/>
              </a:rPr>
              <a:t> les </a:t>
            </a:r>
            <a:r>
              <a:rPr lang="en-US" sz="2133" dirty="0" err="1">
                <a:solidFill>
                  <a:srgbClr val="FEFEFE"/>
                </a:solidFill>
                <a:latin typeface="Roboto"/>
                <a:ea typeface="Roboto"/>
                <a:cs typeface="Roboto"/>
                <a:sym typeface="Roboto"/>
              </a:rPr>
              <a:t>programmes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d’alimentation</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scolaire</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soient</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intégrés</a:t>
            </a:r>
            <a:r>
              <a:rPr lang="en-US" sz="2133" dirty="0">
                <a:solidFill>
                  <a:srgbClr val="FEFEFE"/>
                </a:solidFill>
                <a:latin typeface="Roboto"/>
                <a:ea typeface="Roboto"/>
                <a:cs typeface="Roboto"/>
                <a:sym typeface="Roboto"/>
              </a:rPr>
              <a:t> dans le </a:t>
            </a:r>
            <a:r>
              <a:rPr lang="en-US" sz="2133" dirty="0" err="1">
                <a:solidFill>
                  <a:srgbClr val="FEFEFE"/>
                </a:solidFill>
                <a:latin typeface="Roboto"/>
                <a:ea typeface="Roboto"/>
                <a:cs typeface="Roboto"/>
                <a:sym typeface="Roboto"/>
              </a:rPr>
              <a:t>programme</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scolaire</a:t>
            </a:r>
            <a:endParaRPr lang="en-US" sz="2133" dirty="0" err="1">
              <a:solidFill>
                <a:srgbClr val="FEFEFE"/>
              </a:solidFill>
              <a:latin typeface="Roboto"/>
              <a:ea typeface="Roboto"/>
              <a:cs typeface="Roboto"/>
            </a:endParaRPr>
          </a:p>
          <a:p>
            <a:pPr algn="just" defTabSz="609630">
              <a:lnSpc>
                <a:spcPts val="2557"/>
              </a:lnSpc>
              <a:spcBef>
                <a:spcPct val="0"/>
              </a:spcBef>
            </a:pPr>
            <a:endParaRPr lang="en-US" sz="2133" dirty="0">
              <a:solidFill>
                <a:srgbClr val="FEFEFE"/>
              </a:solidFill>
              <a:latin typeface="Roboto"/>
              <a:ea typeface="Roboto"/>
              <a:cs typeface="Roboto"/>
              <a:sym typeface="Roboto"/>
            </a:endParaRPr>
          </a:p>
          <a:p>
            <a:pPr algn="just" defTabSz="609630">
              <a:lnSpc>
                <a:spcPts val="2557"/>
              </a:lnSpc>
              <a:spcBef>
                <a:spcPct val="0"/>
              </a:spcBef>
            </a:pPr>
            <a:r>
              <a:rPr lang="en-US" sz="2133" dirty="0" err="1">
                <a:solidFill>
                  <a:srgbClr val="FEFEFE"/>
                </a:solidFill>
                <a:latin typeface="Roboto"/>
                <a:ea typeface="Roboto"/>
                <a:cs typeface="Roboto"/>
                <a:sym typeface="Roboto"/>
              </a:rPr>
              <a:t>Permet</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l’acquisition</a:t>
            </a:r>
            <a:r>
              <a:rPr lang="en-US" sz="2133" dirty="0">
                <a:solidFill>
                  <a:srgbClr val="FEFEFE"/>
                </a:solidFill>
                <a:latin typeface="Roboto"/>
                <a:ea typeface="Roboto"/>
                <a:cs typeface="Roboto"/>
                <a:sym typeface="Roboto"/>
              </a:rPr>
              <a:t> de </a:t>
            </a:r>
            <a:r>
              <a:rPr lang="en-US" sz="2133" dirty="0" err="1">
                <a:solidFill>
                  <a:srgbClr val="FEFEFE"/>
                </a:solidFill>
                <a:latin typeface="Roboto"/>
                <a:ea typeface="Roboto"/>
                <a:cs typeface="Roboto"/>
                <a:sym typeface="Roboto"/>
              </a:rPr>
              <a:t>connaissances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alimentaires</a:t>
            </a:r>
            <a:r>
              <a:rPr lang="en-US" sz="2133" dirty="0">
                <a:solidFill>
                  <a:srgbClr val="FEFEFE"/>
                </a:solidFill>
                <a:latin typeface="Roboto"/>
                <a:ea typeface="Roboto"/>
                <a:cs typeface="Roboto"/>
                <a:sym typeface="Roboto"/>
              </a:rPr>
              <a:t> et de </a:t>
            </a:r>
            <a:r>
              <a:rPr lang="en-US" sz="2133" dirty="0" err="1">
                <a:solidFill>
                  <a:srgbClr val="FEFEFE"/>
                </a:solidFill>
                <a:latin typeface="Roboto"/>
                <a:ea typeface="Roboto"/>
                <a:cs typeface="Roboto"/>
                <a:sym typeface="Roboto"/>
              </a:rPr>
              <a:t>compétences</a:t>
            </a:r>
            <a:r>
              <a:rPr lang="en-US" sz="2133" dirty="0">
                <a:solidFill>
                  <a:srgbClr val="FEFEFE"/>
                </a:solidFill>
                <a:latin typeface="Roboto"/>
                <a:ea typeface="Roboto"/>
                <a:cs typeface="Roboto"/>
                <a:sym typeface="Roboto"/>
              </a:rPr>
              <a:t> </a:t>
            </a:r>
            <a:r>
              <a:rPr lang="en-US" sz="2133" dirty="0" err="1">
                <a:solidFill>
                  <a:srgbClr val="FEFEFE"/>
                </a:solidFill>
                <a:latin typeface="Roboto"/>
                <a:ea typeface="Roboto"/>
                <a:cs typeface="Roboto"/>
                <a:sym typeface="Roboto"/>
              </a:rPr>
              <a:t>alimentaires</a:t>
            </a:r>
            <a:r>
              <a:rPr lang="en-US" sz="2133" dirty="0">
                <a:solidFill>
                  <a:srgbClr val="FEFEFE"/>
                </a:solidFill>
                <a:latin typeface="Roboto"/>
                <a:ea typeface="Roboto"/>
                <a:cs typeface="Roboto"/>
                <a:sym typeface="Roboto"/>
              </a:rPr>
              <a:t> par la pratique</a:t>
            </a:r>
            <a:endParaRPr lang="en-US" sz="2133" dirty="0">
              <a:solidFill>
                <a:srgbClr val="FEFEFE"/>
              </a:solidFill>
              <a:latin typeface="Roboto"/>
              <a:ea typeface="Roboto"/>
              <a:cs typeface="Roboto"/>
            </a:endParaRPr>
          </a:p>
          <a:p>
            <a:pPr algn="just" defTabSz="609630">
              <a:lnSpc>
                <a:spcPts val="2558"/>
              </a:lnSpc>
              <a:spcBef>
                <a:spcPct val="0"/>
              </a:spcBef>
            </a:pPr>
            <a:endParaRPr lang="en-US" sz="1827">
              <a:solidFill>
                <a:srgbClr val="FEFEFE"/>
              </a:solidFill>
              <a:latin typeface="Roboto"/>
              <a:ea typeface="Roboto"/>
              <a:cs typeface="Roboto"/>
              <a:sym typeface="Roboto"/>
            </a:endParaRPr>
          </a:p>
        </p:txBody>
      </p:sp>
      <p:sp>
        <p:nvSpPr>
          <p:cNvPr id="8" name="TextBox 8"/>
          <p:cNvSpPr txBox="1"/>
          <p:nvPr/>
        </p:nvSpPr>
        <p:spPr>
          <a:xfrm>
            <a:off x="2005569" y="509635"/>
            <a:ext cx="3950051" cy="585225"/>
          </a:xfrm>
          <a:prstGeom prst="rect">
            <a:avLst/>
          </a:prstGeom>
        </p:spPr>
        <p:txBody>
          <a:bodyPr lIns="0" tIns="0" rIns="0" bIns="0" rtlCol="0" anchor="t">
            <a:spAutoFit/>
          </a:bodyPr>
          <a:lstStyle/>
          <a:p>
            <a:pPr defTabSz="609630">
              <a:lnSpc>
                <a:spcPts val="4861"/>
              </a:lnSpc>
            </a:pPr>
            <a:r>
              <a:rPr lang="en-US" sz="3467" b="1">
                <a:solidFill>
                  <a:srgbClr val="FFFFFF"/>
                </a:solidFill>
                <a:latin typeface="Brandon Grotesque 1 Bold"/>
                <a:sym typeface="Brandon Grotesque 1 Bold"/>
              </a:rPr>
              <a:t>PRINCIPE 7</a:t>
            </a:r>
            <a:endParaRPr lang="fr-FR" sz="1200">
              <a:solidFill>
                <a:prstClr val="black"/>
              </a:solidFill>
              <a:latin typeface="Calibri"/>
            </a:endParaRPr>
          </a:p>
        </p:txBody>
      </p:sp>
      <p:grpSp>
        <p:nvGrpSpPr>
          <p:cNvPr id="9" name="Group 9"/>
          <p:cNvGrpSpPr/>
          <p:nvPr/>
        </p:nvGrpSpPr>
        <p:grpSpPr>
          <a:xfrm>
            <a:off x="2005569" y="1631542"/>
            <a:ext cx="6492429" cy="811836"/>
            <a:chOff x="0" y="0"/>
            <a:chExt cx="12984858" cy="1623672"/>
          </a:xfrm>
        </p:grpSpPr>
        <p:grpSp>
          <p:nvGrpSpPr>
            <p:cNvPr id="10" name="Group 10"/>
            <p:cNvGrpSpPr/>
            <p:nvPr/>
          </p:nvGrpSpPr>
          <p:grpSpPr>
            <a:xfrm>
              <a:off x="0" y="0"/>
              <a:ext cx="12984858" cy="787766"/>
              <a:chOff x="0" y="0"/>
              <a:chExt cx="2320077" cy="140755"/>
            </a:xfrm>
          </p:grpSpPr>
          <p:sp>
            <p:nvSpPr>
              <p:cNvPr id="11" name="Freeform 11"/>
              <p:cNvSpPr/>
              <p:nvPr/>
            </p:nvSpPr>
            <p:spPr>
              <a:xfrm>
                <a:off x="0" y="0"/>
                <a:ext cx="2320077" cy="140755"/>
              </a:xfrm>
              <a:custGeom>
                <a:avLst/>
                <a:gdLst/>
                <a:ahLst/>
                <a:cxnLst/>
                <a:rect l="l" t="t" r="r" b="b"/>
                <a:pathLst>
                  <a:path w="2320077" h="140755">
                    <a:moveTo>
                      <a:pt x="0" y="0"/>
                    </a:moveTo>
                    <a:lnTo>
                      <a:pt x="2320077" y="0"/>
                    </a:lnTo>
                    <a:lnTo>
                      <a:pt x="2320077" y="140755"/>
                    </a:lnTo>
                    <a:lnTo>
                      <a:pt x="0" y="140755"/>
                    </a:lnTo>
                    <a:close/>
                  </a:path>
                </a:pathLst>
              </a:custGeom>
              <a:solidFill>
                <a:srgbClr val="FFFFFF"/>
              </a:solidFill>
            </p:spPr>
            <p:txBody>
              <a:bodyPr/>
              <a:lstStyle/>
              <a:p>
                <a:pPr defTabSz="609630"/>
                <a:endParaRPr lang="fr-CA" sz="1200">
                  <a:solidFill>
                    <a:prstClr val="black"/>
                  </a:solidFill>
                  <a:latin typeface="Calibri"/>
                </a:endParaRPr>
              </a:p>
            </p:txBody>
          </p:sp>
          <p:sp>
            <p:nvSpPr>
              <p:cNvPr id="12" name="TextBox 12"/>
              <p:cNvSpPr txBox="1"/>
              <p:nvPr/>
            </p:nvSpPr>
            <p:spPr>
              <a:xfrm>
                <a:off x="0" y="-57150"/>
                <a:ext cx="2320077" cy="197905"/>
              </a:xfrm>
              <a:prstGeom prst="rect">
                <a:avLst/>
              </a:prstGeom>
            </p:spPr>
            <p:txBody>
              <a:bodyPr lIns="32181" tIns="32181" rIns="32181" bIns="32181" rtlCol="0" anchor="ctr"/>
              <a:lstStyle/>
              <a:p>
                <a:pPr algn="ctr" defTabSz="609630">
                  <a:lnSpc>
                    <a:spcPts val="2254"/>
                  </a:lnSpc>
                </a:pPr>
                <a:endParaRPr sz="1200">
                  <a:solidFill>
                    <a:prstClr val="black"/>
                  </a:solidFill>
                  <a:latin typeface="Calibri"/>
                </a:endParaRPr>
              </a:p>
            </p:txBody>
          </p:sp>
        </p:grpSp>
        <p:sp>
          <p:nvSpPr>
            <p:cNvPr id="13" name="TextBox 13"/>
            <p:cNvSpPr txBox="1"/>
            <p:nvPr/>
          </p:nvSpPr>
          <p:spPr>
            <a:xfrm>
              <a:off x="143316" y="5920"/>
              <a:ext cx="12841542" cy="1617752"/>
            </a:xfrm>
            <a:prstGeom prst="rect">
              <a:avLst/>
            </a:prstGeom>
          </p:spPr>
          <p:txBody>
            <a:bodyPr lIns="0" tIns="0" rIns="0" bIns="0" rtlCol="0" anchor="t">
              <a:spAutoFit/>
            </a:bodyPr>
            <a:lstStyle/>
            <a:p>
              <a:pPr defTabSz="609630">
                <a:lnSpc>
                  <a:spcPts val="3275"/>
                </a:lnSpc>
              </a:pPr>
              <a:r>
                <a:rPr lang="en-US" sz="2339" b="1">
                  <a:solidFill>
                    <a:srgbClr val="E77A36"/>
                  </a:solidFill>
                  <a:latin typeface="Roboto Bold"/>
                  <a:ea typeface="Roboto Bold"/>
                  <a:cs typeface="Roboto Bold"/>
                  <a:sym typeface="Roboto Bold"/>
                </a:rPr>
                <a:t>PROMOTEUR DE LA LITTÉRATIE ALIMENTAIRE </a:t>
              </a:r>
            </a:p>
          </p:txBody>
        </p:sp>
      </p:grpSp>
      <p:sp>
        <p:nvSpPr>
          <p:cNvPr id="14" name="TextBox 14"/>
          <p:cNvSpPr txBox="1"/>
          <p:nvPr/>
        </p:nvSpPr>
        <p:spPr>
          <a:xfrm>
            <a:off x="2005569" y="5317954"/>
            <a:ext cx="8180863" cy="327975"/>
          </a:xfrm>
          <a:prstGeom prst="rect">
            <a:avLst/>
          </a:prstGeom>
        </p:spPr>
        <p:txBody>
          <a:bodyPr lIns="0" tIns="0" rIns="0" bIns="0" rtlCol="0" anchor="t">
            <a:spAutoFit/>
          </a:bodyPr>
          <a:lstStyle/>
          <a:p>
            <a:pPr algn="ctr" defTabSz="609630">
              <a:lnSpc>
                <a:spcPts val="2814"/>
              </a:lnSpc>
            </a:pPr>
            <a:r>
              <a:rPr lang="en-US" sz="2010">
                <a:solidFill>
                  <a:srgbClr val="FFFFFF"/>
                </a:solidFill>
                <a:latin typeface="Brandon Grotesque 2"/>
                <a:ea typeface="Brandon Grotesque 2"/>
                <a:cs typeface="Brandon Grotesque 2"/>
                <a:sym typeface="Brandon Grotesque 2"/>
              </a:rPr>
              <a:t>Vers un programme d’alimentation scolaire sain et durable</a:t>
            </a:r>
          </a:p>
        </p:txBody>
      </p:sp>
      <p:sp>
        <p:nvSpPr>
          <p:cNvPr id="15" name="Freeform 15"/>
          <p:cNvSpPr/>
          <p:nvPr/>
        </p:nvSpPr>
        <p:spPr>
          <a:xfrm>
            <a:off x="8814306" y="364758"/>
            <a:ext cx="1372126" cy="1660667"/>
          </a:xfrm>
          <a:custGeom>
            <a:avLst/>
            <a:gdLst/>
            <a:ahLst/>
            <a:cxnLst/>
            <a:rect l="l" t="t" r="r" b="b"/>
            <a:pathLst>
              <a:path w="2058189" h="2491000">
                <a:moveTo>
                  <a:pt x="0" y="0"/>
                </a:moveTo>
                <a:lnTo>
                  <a:pt x="2058188" y="0"/>
                </a:lnTo>
                <a:lnTo>
                  <a:pt x="2058188" y="2490999"/>
                </a:lnTo>
                <a:lnTo>
                  <a:pt x="0" y="249099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fr-CA" sz="1200">
              <a:solidFill>
                <a:prstClr val="black"/>
              </a:solidFill>
              <a:latin typeface="Calibri"/>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2013 – 2022">
  <a:themeElements>
    <a:clrScheme name="Rouge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1_Thème Office">
  <a:themeElements>
    <a:clrScheme name="Bureau">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8B2FB068733D4190B36AE1FCE5259A" ma:contentTypeVersion="14" ma:contentTypeDescription="Crée un document." ma:contentTypeScope="" ma:versionID="3d10458d4bb6889fc85646fba47ba47a">
  <xsd:schema xmlns:xsd="http://www.w3.org/2001/XMLSchema" xmlns:xs="http://www.w3.org/2001/XMLSchema" xmlns:p="http://schemas.microsoft.com/office/2006/metadata/properties" xmlns:ns2="3b97062a-3794-4ec8-8527-85b4ef20be21" xmlns:ns3="df56b187-d083-4c71-8316-ece730551743" targetNamespace="http://schemas.microsoft.com/office/2006/metadata/properties" ma:root="true" ma:fieldsID="ac3071cf3b2344554c065a1b26c1481b" ns2:_="" ns3:_="">
    <xsd:import namespace="3b97062a-3794-4ec8-8527-85b4ef20be21"/>
    <xsd:import namespace="df56b187-d083-4c71-8316-ece730551743"/>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97062a-3794-4ec8-8527-85b4ef20be21"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alises d’images" ma:readOnly="false" ma:fieldId="{5cf76f15-5ced-4ddc-b409-7134ff3c332f}" ma:taxonomyMulti="true" ma:sspId="407322b9-3672-4a23-ab51-9235128871b4"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56b187-d083-4c71-8316-ece73055174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37571062-5dc2-41aa-b233-856c8831ac1a}" ma:internalName="TaxCatchAll" ma:showField="CatchAllData" ma:web="df56b187-d083-4c71-8316-ece7305517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f56b187-d083-4c71-8316-ece730551743" xsi:nil="true"/>
    <lcf76f155ced4ddcb4097134ff3c332f xmlns="3b97062a-3794-4ec8-8527-85b4ef20be2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CBCE67-8F80-4BEE-8083-D0FF9351EF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97062a-3794-4ec8-8527-85b4ef20be21"/>
    <ds:schemaRef ds:uri="df56b187-d083-4c71-8316-ece7305517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234920B-41E6-48CE-80A0-C50E846F08D2}">
  <ds:schemaRefs>
    <ds:schemaRef ds:uri="http://schemas.microsoft.com/office/2006/metadata/properties"/>
    <ds:schemaRef ds:uri="http://schemas.microsoft.com/office/infopath/2007/PartnerControls"/>
    <ds:schemaRef ds:uri="df56b187-d083-4c71-8316-ece730551743"/>
    <ds:schemaRef ds:uri="3b97062a-3794-4ec8-8527-85b4ef20be21"/>
  </ds:schemaRefs>
</ds:datastoreItem>
</file>

<file path=customXml/itemProps3.xml><?xml version="1.0" encoding="utf-8"?>
<ds:datastoreItem xmlns:ds="http://schemas.openxmlformats.org/officeDocument/2006/customXml" ds:itemID="{5BA6DDD2-B9AB-4A17-AFB7-AA677EEF95E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128</TotalTime>
  <Words>2592</Words>
  <Application>Microsoft Office PowerPoint</Application>
  <PresentationFormat>Grand écran</PresentationFormat>
  <Paragraphs>368</Paragraphs>
  <Slides>27</Slides>
  <Notes>26</Notes>
  <HiddenSlides>0</HiddenSlides>
  <MMClips>0</MMClips>
  <ScaleCrop>false</ScaleCrop>
  <HeadingPairs>
    <vt:vector size="6" baseType="variant">
      <vt:variant>
        <vt:lpstr>Polices utilisées</vt:lpstr>
      </vt:variant>
      <vt:variant>
        <vt:i4>18</vt:i4>
      </vt:variant>
      <vt:variant>
        <vt:lpstr>Thème</vt:lpstr>
      </vt:variant>
      <vt:variant>
        <vt:i4>5</vt:i4>
      </vt:variant>
      <vt:variant>
        <vt:lpstr>Titres des diapositives</vt:lpstr>
      </vt:variant>
      <vt:variant>
        <vt:i4>27</vt:i4>
      </vt:variant>
    </vt:vector>
  </HeadingPairs>
  <TitlesOfParts>
    <vt:vector size="50" baseType="lpstr">
      <vt:lpstr>Aptos</vt:lpstr>
      <vt:lpstr>Aptos Display</vt:lpstr>
      <vt:lpstr>Arial</vt:lpstr>
      <vt:lpstr>Brandon Grotesque 1</vt:lpstr>
      <vt:lpstr>Brandon Grotesque 1 Bold</vt:lpstr>
      <vt:lpstr>Brandon Grotesque 2</vt:lpstr>
      <vt:lpstr>Brandon Grotesque 4</vt:lpstr>
      <vt:lpstr>Calibri</vt:lpstr>
      <vt:lpstr>Calibri Light</vt:lpstr>
      <vt:lpstr>Georgia</vt:lpstr>
      <vt:lpstr>Lato</vt:lpstr>
      <vt:lpstr>Montserrat</vt:lpstr>
      <vt:lpstr>Poppins</vt:lpstr>
      <vt:lpstr>Poppins Light</vt:lpstr>
      <vt:lpstr>Poppins Medium</vt:lpstr>
      <vt:lpstr>Roboto</vt:lpstr>
      <vt:lpstr>Roboto Bold</vt:lpstr>
      <vt:lpstr>Tahoma</vt:lpstr>
      <vt:lpstr>Thème Office</vt:lpstr>
      <vt:lpstr>Office Theme</vt:lpstr>
      <vt:lpstr>Thème Office 2013 – 2022</vt:lpstr>
      <vt:lpstr>1_Thème Office</vt:lpstr>
      <vt:lpstr>3_Thème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Programmes de littératie alimentaire dans les écoles montréalaises </vt:lpstr>
      <vt:lpstr>Qu’est-ce que la littératie alimentaire ?</vt:lpstr>
      <vt:lpstr>Activités en lien avec la littératie alimentaire</vt:lpstr>
      <vt:lpstr>La littératie alimentaire dans les écoles montréalaises</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Sophie Gadbois</dc:creator>
  <cp:lastModifiedBy>Jordi Utgé-Royo</cp:lastModifiedBy>
  <cp:revision>1</cp:revision>
  <dcterms:created xsi:type="dcterms:W3CDTF">2023-11-28T19:51:47Z</dcterms:created>
  <dcterms:modified xsi:type="dcterms:W3CDTF">2026-05-11T00:04:32Z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0x010100EF8B2FB068733D4190B36AE1FCE5259A</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_activity">
    <vt:lpwstr>{"FileActivityType":"9","FileActivityTimeStamp":"2023-11-28T20:18:25.170Z","FileActivityUsersOnPage":[{"DisplayName":"Sophie Gadbois","Id":"sgadbois@mtlmetropolesante.ca"}],"FileActivityNavigationId":null}</vt:lpwstr>
  </property>
</Properties>
</file>